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55"/>
  </p:notesMasterIdLst>
  <p:handoutMasterIdLst>
    <p:handoutMasterId r:id="rId56"/>
  </p:handoutMasterIdLst>
  <p:sldIdLst>
    <p:sldId id="256" r:id="rId5"/>
    <p:sldId id="263" r:id="rId6"/>
    <p:sldId id="261" r:id="rId7"/>
    <p:sldId id="262" r:id="rId8"/>
    <p:sldId id="264" r:id="rId9"/>
    <p:sldId id="266" r:id="rId10"/>
    <p:sldId id="265" r:id="rId11"/>
    <p:sldId id="267" r:id="rId12"/>
    <p:sldId id="268" r:id="rId13"/>
    <p:sldId id="269" r:id="rId14"/>
    <p:sldId id="271" r:id="rId15"/>
    <p:sldId id="270" r:id="rId16"/>
    <p:sldId id="272" r:id="rId17"/>
    <p:sldId id="273" r:id="rId18"/>
    <p:sldId id="274" r:id="rId19"/>
    <p:sldId id="275" r:id="rId20"/>
    <p:sldId id="307" r:id="rId21"/>
    <p:sldId id="308" r:id="rId22"/>
    <p:sldId id="309" r:id="rId23"/>
    <p:sldId id="276" r:id="rId24"/>
    <p:sldId id="277" r:id="rId25"/>
    <p:sldId id="278" r:id="rId26"/>
    <p:sldId id="302" r:id="rId27"/>
    <p:sldId id="303" r:id="rId28"/>
    <p:sldId id="289" r:id="rId29"/>
    <p:sldId id="290" r:id="rId30"/>
    <p:sldId id="291" r:id="rId31"/>
    <p:sldId id="285" r:id="rId32"/>
    <p:sldId id="286" r:id="rId33"/>
    <p:sldId id="287" r:id="rId34"/>
    <p:sldId id="288" r:id="rId35"/>
    <p:sldId id="279" r:id="rId36"/>
    <p:sldId id="280" r:id="rId37"/>
    <p:sldId id="281" r:id="rId38"/>
    <p:sldId id="282" r:id="rId39"/>
    <p:sldId id="283" r:id="rId40"/>
    <p:sldId id="284" r:id="rId41"/>
    <p:sldId id="292" r:id="rId42"/>
    <p:sldId id="293" r:id="rId43"/>
    <p:sldId id="294" r:id="rId44"/>
    <p:sldId id="304" r:id="rId45"/>
    <p:sldId id="305" r:id="rId46"/>
    <p:sldId id="295" r:id="rId47"/>
    <p:sldId id="296" r:id="rId48"/>
    <p:sldId id="297" r:id="rId49"/>
    <p:sldId id="298" r:id="rId50"/>
    <p:sldId id="300" r:id="rId51"/>
    <p:sldId id="301" r:id="rId52"/>
    <p:sldId id="306" r:id="rId53"/>
    <p:sldId id="26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D19EA-4462-748D-D93A-576B3064AA43}" v="2533" dt="2019-12-02T01:18:40.386"/>
    <p1510:client id="{6BE61949-3824-C73D-3765-F2DA816AD779}" v="285" dt="2019-12-01T11:23:05.625"/>
    <p1510:client id="{70EE72C6-5C90-600C-CA01-AC0B506AA9B8}" v="264" dt="2019-12-02T02:15:23.539"/>
    <p1510:client id="{90117AD5-622E-613B-3A80-5502384F4143}" v="81" dt="2019-12-02T00:30:57.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12/1/2019</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41</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12/1/2019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12/1/2019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towardsdatascience.com/improving-random-forest-in-python-part-1-893916666cd" TargetMode="External"/><Relationship Id="rId7" Type="http://schemas.openxmlformats.org/officeDocument/2006/relationships/hyperlink" Target="https://www.datacamp.com/community/tutorials/text-analytics-beginners-nltk" TargetMode="External"/><Relationship Id="rId2" Type="http://schemas.openxmlformats.org/officeDocument/2006/relationships/hyperlink" Target="https://www.analyticsvidhya.com/blog/2015/12/improve-machine-learning-results/" TargetMode="External"/><Relationship Id="rId1" Type="http://schemas.openxmlformats.org/officeDocument/2006/relationships/slideLayout" Target="../slideLayouts/slideLayout6.xml"/><Relationship Id="rId6" Type="http://schemas.openxmlformats.org/officeDocument/2006/relationships/hyperlink" Target="https://medium.com/@penggongting/implementing-decision-tree-from-scratch-in-python-c732e7c69aea" TargetMode="External"/><Relationship Id="rId5" Type="http://schemas.openxmlformats.org/officeDocument/2006/relationships/hyperlink" Target="https://medium.com/capital-one-tech/k-nearest-neighbors-knn-algorithm-for-machine-learning-e883219c8f26" TargetMode="External"/><Relationship Id="rId4" Type="http://schemas.openxmlformats.org/officeDocument/2006/relationships/hyperlink" Target="https://towardsdatascience.com/machine-learning-basics-with-the-k-nearest-neighbors-algorithm-6a6e71d0176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jmcauley.ucsd.edu/data/amazon/index_2014.html" TargetMode="External"/><Relationship Id="rId2" Type="http://schemas.openxmlformats.org/officeDocument/2006/relationships/hyperlink" Target="https://nijianmo.github.io/amazon/index.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030227" y="2163535"/>
            <a:ext cx="10993549" cy="895244"/>
          </a:xfrm>
        </p:spPr>
        <p:txBody>
          <a:bodyPr>
            <a:noAutofit/>
          </a:bodyPr>
          <a:lstStyle/>
          <a:p>
            <a:r>
              <a:rPr lang="en-US" sz="6000" b="1">
                <a:solidFill>
                  <a:schemeClr val="bg1"/>
                </a:solidFill>
                <a:latin typeface="STCaiyun"/>
                <a:ea typeface="+mj-lt"/>
                <a:cs typeface="+mj-lt"/>
              </a:rPr>
              <a:t>Sentimental Analysis of Amazon Products Database</a:t>
            </a:r>
            <a:endParaRPr lang="en-US" sz="6000" b="1">
              <a:solidFill>
                <a:schemeClr val="bg1"/>
              </a:solidFill>
              <a:latin typeface="STCaiyun"/>
              <a:ea typeface="STCaiyun"/>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717266" y="4371871"/>
            <a:ext cx="10993546" cy="1804714"/>
          </a:xfrm>
        </p:spPr>
        <p:txBody>
          <a:bodyPr vert="horz" lIns="91440" tIns="45720" rIns="91440" bIns="45720" rtlCol="0" anchor="t">
            <a:noAutofit/>
          </a:bodyPr>
          <a:lstStyle/>
          <a:p>
            <a:r>
              <a:rPr lang="en-US" sz="3200" b="1">
                <a:solidFill>
                  <a:schemeClr val="bg1"/>
                </a:solidFill>
                <a:ea typeface="+mn-lt"/>
                <a:cs typeface="+mn-lt"/>
              </a:rPr>
              <a:t>TEAM MEMBERS</a:t>
            </a:r>
            <a:endParaRPr lang="en-US" sz="3200" b="1">
              <a:solidFill>
                <a:schemeClr val="bg1"/>
              </a:solidFill>
            </a:endParaRPr>
          </a:p>
          <a:p>
            <a:pPr marL="342900" indent="-342900">
              <a:buFont typeface="Wingdings"/>
              <a:buChar char="v"/>
            </a:pPr>
            <a:r>
              <a:rPr lang="en-US" sz="2200" b="1" err="1">
                <a:solidFill>
                  <a:schemeClr val="bg1"/>
                </a:solidFill>
                <a:ea typeface="+mn-lt"/>
                <a:cs typeface="+mn-lt"/>
              </a:rPr>
              <a:t>Akshay</a:t>
            </a:r>
            <a:r>
              <a:rPr lang="en-US" sz="2200" b="1">
                <a:solidFill>
                  <a:schemeClr val="bg1"/>
                </a:solidFill>
                <a:ea typeface="+mn-lt"/>
                <a:cs typeface="+mn-lt"/>
              </a:rPr>
              <a:t> </a:t>
            </a:r>
            <a:r>
              <a:rPr lang="en-US" sz="2200" b="1" err="1">
                <a:solidFill>
                  <a:schemeClr val="bg1"/>
                </a:solidFill>
                <a:ea typeface="+mn-lt"/>
                <a:cs typeface="+mn-lt"/>
              </a:rPr>
              <a:t>Phapale</a:t>
            </a:r>
            <a:r>
              <a:rPr lang="en-US" sz="2200" b="1">
                <a:solidFill>
                  <a:schemeClr val="bg1"/>
                </a:solidFill>
                <a:ea typeface="+mn-lt"/>
                <a:cs typeface="+mn-lt"/>
              </a:rPr>
              <a:t>              001316563 </a:t>
            </a:r>
            <a:endParaRPr lang="en-US" sz="2200" b="1">
              <a:solidFill>
                <a:schemeClr val="bg1"/>
              </a:solidFill>
            </a:endParaRPr>
          </a:p>
          <a:p>
            <a:pPr marL="342900" indent="-342900">
              <a:buFont typeface="Wingdings"/>
              <a:buChar char="v"/>
            </a:pPr>
            <a:r>
              <a:rPr lang="en-US" sz="2200" b="1">
                <a:solidFill>
                  <a:schemeClr val="bg1"/>
                </a:solidFill>
                <a:ea typeface="+mn-lt"/>
                <a:cs typeface="+mn-lt"/>
              </a:rPr>
              <a:t>Kaushik Patil                  001056490</a:t>
            </a:r>
            <a:endParaRPr lang="en-US" sz="2200" b="1">
              <a:solidFill>
                <a:schemeClr val="bg1"/>
              </a:solidFill>
            </a:endParaRPr>
          </a:p>
          <a:p>
            <a:pPr marL="342900" indent="-342900">
              <a:buFont typeface="Wingdings"/>
              <a:buChar char="v"/>
            </a:pPr>
            <a:r>
              <a:rPr lang="en-US" sz="2200" b="1" err="1">
                <a:solidFill>
                  <a:schemeClr val="bg1"/>
                </a:solidFill>
                <a:ea typeface="+mn-lt"/>
                <a:cs typeface="+mn-lt"/>
              </a:rPr>
              <a:t>Sachin</a:t>
            </a:r>
            <a:r>
              <a:rPr lang="en-US" sz="2200" b="1">
                <a:solidFill>
                  <a:schemeClr val="bg1"/>
                </a:solidFill>
                <a:ea typeface="+mn-lt"/>
                <a:cs typeface="+mn-lt"/>
              </a:rPr>
              <a:t>                              001054734</a:t>
            </a:r>
            <a:endParaRPr lang="en-US" sz="2200" b="1">
              <a:solidFill>
                <a:schemeClr val="bg1"/>
              </a:solidFill>
            </a:endParaRPr>
          </a:p>
          <a:p>
            <a:endParaRPr lang="en-US">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8CD80B-B851-412E-A4FC-DF7202C2C888}"/>
              </a:ext>
            </a:extLst>
          </p:cNvPr>
          <p:cNvSpPr txBox="1"/>
          <p:nvPr/>
        </p:nvSpPr>
        <p:spPr>
          <a:xfrm>
            <a:off x="587829" y="859971"/>
            <a:ext cx="110163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2400" b="1">
                <a:latin typeface="Calibri"/>
              </a:rPr>
              <a:t>Let's determine the ratings by breaking it down to the type of ratings the data contains and distribution of the type of those ratings. We will determine what will be considered to be positive or negative and whether we will have an imbalanced dataset.</a:t>
            </a:r>
            <a:endParaRPr lang="en-IN" sz="2400" b="1">
              <a:latin typeface="Calibri"/>
              <a:cs typeface="Calibri"/>
            </a:endParaRPr>
          </a:p>
        </p:txBody>
      </p:sp>
      <p:pic>
        <p:nvPicPr>
          <p:cNvPr id="3" name="Picture 3" descr="A screen shot of a computer&#10;&#10;Description generated with very high confidence">
            <a:extLst>
              <a:ext uri="{FF2B5EF4-FFF2-40B4-BE49-F238E27FC236}">
                <a16:creationId xmlns:a16="http://schemas.microsoft.com/office/drawing/2014/main" id="{AE968B96-09D4-461C-9C66-F8DC817AE64B}"/>
              </a:ext>
            </a:extLst>
          </p:cNvPr>
          <p:cNvPicPr>
            <a:picLocks noChangeAspect="1"/>
          </p:cNvPicPr>
          <p:nvPr/>
        </p:nvPicPr>
        <p:blipFill>
          <a:blip r:embed="rId2"/>
          <a:stretch>
            <a:fillRect/>
          </a:stretch>
        </p:blipFill>
        <p:spPr>
          <a:xfrm>
            <a:off x="587829" y="2483212"/>
            <a:ext cx="11023146" cy="4055112"/>
          </a:xfrm>
          <a:prstGeom prst="rect">
            <a:avLst/>
          </a:prstGeom>
        </p:spPr>
      </p:pic>
    </p:spTree>
    <p:extLst>
      <p:ext uri="{BB962C8B-B14F-4D97-AF65-F5344CB8AC3E}">
        <p14:creationId xmlns:p14="http://schemas.microsoft.com/office/powerpoint/2010/main" val="172195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B2CB-9604-4D67-8930-58C268578947}"/>
              </a:ext>
            </a:extLst>
          </p:cNvPr>
          <p:cNvSpPr>
            <a:spLocks noGrp="1"/>
          </p:cNvSpPr>
          <p:nvPr>
            <p:ph type="title"/>
          </p:nvPr>
        </p:nvSpPr>
        <p:spPr/>
        <p:txBody>
          <a:bodyPr/>
          <a:lstStyle/>
          <a:p>
            <a:pPr algn="ctr"/>
            <a:r>
              <a:rPr lang="en-US" b="1">
                <a:solidFill>
                  <a:schemeClr val="bg1"/>
                </a:solidFill>
                <a:latin typeface="Castellar"/>
                <a:ea typeface="+mj-lt"/>
                <a:cs typeface="+mj-lt"/>
              </a:rPr>
              <a:t>Pie-chart plot</a:t>
            </a:r>
            <a:endParaRPr lang="en-US" b="1">
              <a:solidFill>
                <a:schemeClr val="bg1"/>
              </a:solidFill>
              <a:latin typeface="Castellar"/>
            </a:endParaRPr>
          </a:p>
        </p:txBody>
      </p:sp>
      <p:pic>
        <p:nvPicPr>
          <p:cNvPr id="5" name="Picture 5" descr="A picture containing drawing&#10;&#10;Description generated with very high confidence">
            <a:extLst>
              <a:ext uri="{FF2B5EF4-FFF2-40B4-BE49-F238E27FC236}">
                <a16:creationId xmlns:a16="http://schemas.microsoft.com/office/drawing/2014/main" id="{C36F44B3-4CDF-4C98-A432-3AC4952681F2}"/>
              </a:ext>
            </a:extLst>
          </p:cNvPr>
          <p:cNvPicPr>
            <a:picLocks noGrp="1" noChangeAspect="1"/>
          </p:cNvPicPr>
          <p:nvPr>
            <p:ph idx="1"/>
          </p:nvPr>
        </p:nvPicPr>
        <p:blipFill>
          <a:blip r:embed="rId2"/>
          <a:stretch>
            <a:fillRect/>
          </a:stretch>
        </p:blipFill>
        <p:spPr>
          <a:xfrm>
            <a:off x="764319" y="1135376"/>
            <a:ext cx="4972050" cy="3667125"/>
          </a:xfrm>
        </p:spPr>
      </p:pic>
      <p:sp>
        <p:nvSpPr>
          <p:cNvPr id="4" name="Text Placeholder 3">
            <a:extLst>
              <a:ext uri="{FF2B5EF4-FFF2-40B4-BE49-F238E27FC236}">
                <a16:creationId xmlns:a16="http://schemas.microsoft.com/office/drawing/2014/main" id="{3CF4FC60-495B-49B5-8AB5-8578C7D36E92}"/>
              </a:ext>
            </a:extLst>
          </p:cNvPr>
          <p:cNvSpPr>
            <a:spLocks noGrp="1"/>
          </p:cNvSpPr>
          <p:nvPr>
            <p:ph type="body" sz="half" idx="2"/>
          </p:nvPr>
        </p:nvSpPr>
        <p:spPr/>
        <p:txBody>
          <a:bodyPr>
            <a:normAutofit/>
          </a:bodyPr>
          <a:lstStyle/>
          <a:p>
            <a:pPr algn="ctr"/>
            <a:r>
              <a:rPr lang="en-US" sz="2000" b="1">
                <a:latin typeface="Castellar"/>
                <a:ea typeface="+mn-lt"/>
                <a:cs typeface="+mn-lt"/>
              </a:rPr>
              <a:t>Frequency distribution plot</a:t>
            </a:r>
            <a:endParaRPr lang="en-US" sz="2000" b="1">
              <a:latin typeface="Castellar"/>
            </a:endParaRPr>
          </a:p>
        </p:txBody>
      </p:sp>
      <p:pic>
        <p:nvPicPr>
          <p:cNvPr id="7" name="Picture 7" descr="A screenshot of a cell phone&#10;&#10;Description generated with high confidence">
            <a:extLst>
              <a:ext uri="{FF2B5EF4-FFF2-40B4-BE49-F238E27FC236}">
                <a16:creationId xmlns:a16="http://schemas.microsoft.com/office/drawing/2014/main" id="{D4DC5520-B37A-4FC0-AD31-51A02C3A3980}"/>
              </a:ext>
            </a:extLst>
          </p:cNvPr>
          <p:cNvPicPr>
            <a:picLocks noChangeAspect="1"/>
          </p:cNvPicPr>
          <p:nvPr/>
        </p:nvPicPr>
        <p:blipFill>
          <a:blip r:embed="rId3"/>
          <a:stretch>
            <a:fillRect/>
          </a:stretch>
        </p:blipFill>
        <p:spPr>
          <a:xfrm>
            <a:off x="6139543" y="941770"/>
            <a:ext cx="5151664" cy="4049175"/>
          </a:xfrm>
          <a:prstGeom prst="rect">
            <a:avLst/>
          </a:prstGeom>
        </p:spPr>
      </p:pic>
    </p:spTree>
    <p:extLst>
      <p:ext uri="{BB962C8B-B14F-4D97-AF65-F5344CB8AC3E}">
        <p14:creationId xmlns:p14="http://schemas.microsoft.com/office/powerpoint/2010/main" val="413496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FD37BD-811E-4E19-8B66-062CECC39ED6}"/>
              </a:ext>
            </a:extLst>
          </p:cNvPr>
          <p:cNvSpPr txBox="1"/>
          <p:nvPr/>
        </p:nvSpPr>
        <p:spPr>
          <a:xfrm>
            <a:off x="560614" y="683079"/>
            <a:ext cx="1107077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latin typeface="Calibri"/>
                <a:ea typeface="+mn-lt"/>
                <a:cs typeface="+mn-lt"/>
              </a:rPr>
              <a:t>For this project, we will be using binary classification for sentimental analysis. </a:t>
            </a:r>
            <a:endParaRPr lang="en-US" sz="2400" b="1">
              <a:latin typeface="Calibri"/>
              <a:cs typeface="Calibri"/>
            </a:endParaRPr>
          </a:p>
          <a:p>
            <a:pPr algn="just"/>
            <a:r>
              <a:rPr lang="en-US" sz="2400" b="1">
                <a:latin typeface="Calibri"/>
                <a:ea typeface="+mn-lt"/>
                <a:cs typeface="+mn-lt"/>
              </a:rPr>
              <a:t>So, we created a new column “Sentiments” based on the ratings of the product. </a:t>
            </a:r>
            <a:endParaRPr lang="en-US" sz="2400" b="1">
              <a:latin typeface="Calibri"/>
              <a:cs typeface="Calibri"/>
            </a:endParaRPr>
          </a:p>
          <a:p>
            <a:pPr algn="just"/>
            <a:r>
              <a:rPr lang="en-US" sz="2400" b="1">
                <a:latin typeface="Calibri"/>
                <a:ea typeface="+mn-lt"/>
                <a:cs typeface="+mn-lt"/>
              </a:rPr>
              <a:t>We used the below approach: </a:t>
            </a:r>
            <a:endParaRPr lang="en-US" sz="2400" b="1">
              <a:latin typeface="Calibri"/>
              <a:cs typeface="Calibri"/>
            </a:endParaRPr>
          </a:p>
          <a:p>
            <a:pPr algn="just"/>
            <a:endParaRPr lang="en-US" sz="2400" b="1">
              <a:latin typeface="Calibri"/>
              <a:ea typeface="+mn-lt"/>
              <a:cs typeface="+mn-lt"/>
            </a:endParaRPr>
          </a:p>
          <a:p>
            <a:pPr marL="285750" indent="-285750" algn="just">
              <a:buFont typeface="Arial"/>
              <a:buChar char="•"/>
            </a:pPr>
            <a:r>
              <a:rPr lang="en-US" sz="2400" b="1">
                <a:latin typeface="Calibri"/>
                <a:ea typeface="+mn-lt"/>
                <a:cs typeface="+mn-lt"/>
              </a:rPr>
              <a:t>If rating &gt;=4, sentiment = 1 (positive review)</a:t>
            </a:r>
            <a:endParaRPr lang="en-US" sz="2400" b="1">
              <a:latin typeface="Calibri"/>
              <a:ea typeface="+mn-lt"/>
              <a:cs typeface="Calibri"/>
            </a:endParaRPr>
          </a:p>
          <a:p>
            <a:pPr marL="285750" indent="-285750" algn="just">
              <a:buFont typeface="Arial"/>
              <a:buChar char="•"/>
            </a:pPr>
            <a:r>
              <a:rPr lang="en-US" sz="2400" b="1">
                <a:latin typeface="Calibri"/>
                <a:ea typeface="+mn-lt"/>
                <a:cs typeface="+mn-lt"/>
              </a:rPr>
              <a:t>If rating &lt;=3, sentiment = 0 (negative review)</a:t>
            </a:r>
            <a:endParaRPr lang="en-US" sz="2400" b="1">
              <a:latin typeface="Calibri"/>
              <a:cs typeface="Calibri"/>
            </a:endParaRPr>
          </a:p>
        </p:txBody>
      </p:sp>
      <p:pic>
        <p:nvPicPr>
          <p:cNvPr id="3" name="Picture 3" descr="A screen shot of a computer&#10;&#10;Description generated with very high confidence">
            <a:extLst>
              <a:ext uri="{FF2B5EF4-FFF2-40B4-BE49-F238E27FC236}">
                <a16:creationId xmlns:a16="http://schemas.microsoft.com/office/drawing/2014/main" id="{E5EC818E-0FC9-4C39-86FD-A4ED5BF878F1}"/>
              </a:ext>
            </a:extLst>
          </p:cNvPr>
          <p:cNvPicPr>
            <a:picLocks noChangeAspect="1"/>
          </p:cNvPicPr>
          <p:nvPr/>
        </p:nvPicPr>
        <p:blipFill>
          <a:blip r:embed="rId2"/>
          <a:stretch>
            <a:fillRect/>
          </a:stretch>
        </p:blipFill>
        <p:spPr>
          <a:xfrm>
            <a:off x="601436" y="2996205"/>
            <a:ext cx="11029949" cy="3716286"/>
          </a:xfrm>
          <a:prstGeom prst="rect">
            <a:avLst/>
          </a:prstGeom>
        </p:spPr>
      </p:pic>
    </p:spTree>
    <p:extLst>
      <p:ext uri="{BB962C8B-B14F-4D97-AF65-F5344CB8AC3E}">
        <p14:creationId xmlns:p14="http://schemas.microsoft.com/office/powerpoint/2010/main" val="118454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7BD36-ADD0-4D0C-8528-9711F946AAD2}"/>
              </a:ext>
            </a:extLst>
          </p:cNvPr>
          <p:cNvSpPr txBox="1"/>
          <p:nvPr/>
        </p:nvSpPr>
        <p:spPr>
          <a:xfrm>
            <a:off x="519794" y="751115"/>
            <a:ext cx="1113880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Calibri"/>
              </a:rPr>
              <a:t>Steps to remove </a:t>
            </a:r>
            <a:r>
              <a:rPr lang="en-US" sz="3200" b="1" err="1">
                <a:latin typeface="Calibri"/>
                <a:cs typeface="Calibri"/>
              </a:rPr>
              <a:t>NaN</a:t>
            </a:r>
            <a:r>
              <a:rPr lang="en-US" sz="3200" b="1">
                <a:latin typeface="Calibri"/>
                <a:cs typeface="Calibri"/>
              </a:rPr>
              <a:t> values</a:t>
            </a:r>
          </a:p>
          <a:p>
            <a:endParaRPr lang="en-US" sz="3200" b="1">
              <a:latin typeface="Calibri"/>
              <a:cs typeface="Calibri"/>
            </a:endParaRPr>
          </a:p>
          <a:p>
            <a:r>
              <a:rPr lang="en-US" sz="2400">
                <a:latin typeface="Calibri"/>
                <a:ea typeface="+mn-lt"/>
                <a:cs typeface="+mn-lt"/>
              </a:rPr>
              <a:t>Dataset consists of many duplicate and </a:t>
            </a:r>
            <a:r>
              <a:rPr lang="en-US" sz="2400" err="1">
                <a:latin typeface="Calibri"/>
                <a:ea typeface="+mn-lt"/>
                <a:cs typeface="+mn-lt"/>
              </a:rPr>
              <a:t>NaN</a:t>
            </a:r>
            <a:r>
              <a:rPr lang="en-US" sz="2400">
                <a:latin typeface="Calibri"/>
                <a:ea typeface="+mn-lt"/>
                <a:cs typeface="+mn-lt"/>
              </a:rPr>
              <a:t> entries which will affect the prediction model that will produce wrong outcomes. Following are the steps to remove these values.</a:t>
            </a:r>
          </a:p>
          <a:p>
            <a:endParaRPr lang="en-US" sz="2400">
              <a:latin typeface="Calibri"/>
              <a:cs typeface="Calibri"/>
            </a:endParaRPr>
          </a:p>
          <a:p>
            <a:pPr marL="285750" indent="-285750">
              <a:buFont typeface="Arial"/>
              <a:buChar char="•"/>
            </a:pPr>
            <a:r>
              <a:rPr lang="en-US" sz="2400">
                <a:ea typeface="+mn-lt"/>
                <a:cs typeface="+mn-lt"/>
              </a:rPr>
              <a:t>Identifying the </a:t>
            </a:r>
            <a:r>
              <a:rPr lang="en-US" sz="2400" err="1">
                <a:ea typeface="+mn-lt"/>
                <a:cs typeface="+mn-lt"/>
              </a:rPr>
              <a:t>NaN</a:t>
            </a:r>
            <a:r>
              <a:rPr lang="en-US" sz="2400">
                <a:ea typeface="+mn-lt"/>
                <a:cs typeface="+mn-lt"/>
              </a:rPr>
              <a:t> values in the dataset using </a:t>
            </a:r>
            <a:r>
              <a:rPr lang="en-US" sz="2400" err="1">
                <a:ea typeface="+mn-lt"/>
                <a:cs typeface="+mn-lt"/>
              </a:rPr>
              <a:t>numpy.isull</a:t>
            </a:r>
            <a:r>
              <a:rPr lang="en-US" sz="2400">
                <a:ea typeface="+mn-lt"/>
                <a:cs typeface="+mn-lt"/>
              </a:rPr>
              <a:t>() function.</a:t>
            </a:r>
            <a:endParaRPr lang="en-US"/>
          </a:p>
          <a:p>
            <a:endParaRPr lang="en-US" sz="2400">
              <a:latin typeface="Calibri"/>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62E8AA7C-FE60-4CD2-A825-5BB435512289}"/>
              </a:ext>
            </a:extLst>
          </p:cNvPr>
          <p:cNvPicPr>
            <a:picLocks noChangeAspect="1"/>
          </p:cNvPicPr>
          <p:nvPr/>
        </p:nvPicPr>
        <p:blipFill>
          <a:blip r:embed="rId2"/>
          <a:stretch>
            <a:fillRect/>
          </a:stretch>
        </p:blipFill>
        <p:spPr>
          <a:xfrm>
            <a:off x="519793" y="3807931"/>
            <a:ext cx="11138807" cy="2752778"/>
          </a:xfrm>
          <a:prstGeom prst="rect">
            <a:avLst/>
          </a:prstGeom>
        </p:spPr>
      </p:pic>
    </p:spTree>
    <p:extLst>
      <p:ext uri="{BB962C8B-B14F-4D97-AF65-F5344CB8AC3E}">
        <p14:creationId xmlns:p14="http://schemas.microsoft.com/office/powerpoint/2010/main" val="143133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C989F-0F58-430A-964B-B7ED7B3A1052}"/>
              </a:ext>
            </a:extLst>
          </p:cNvPr>
          <p:cNvSpPr txBox="1"/>
          <p:nvPr/>
        </p:nvSpPr>
        <p:spPr>
          <a:xfrm>
            <a:off x="492579" y="710293"/>
            <a:ext cx="112068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b="1">
              <a:latin typeface="Calibri"/>
              <a:cs typeface="Calibri"/>
            </a:endParaRPr>
          </a:p>
          <a:p>
            <a:pPr marL="342900" indent="-342900">
              <a:buFont typeface="Arial"/>
              <a:buChar char="•"/>
            </a:pPr>
            <a:r>
              <a:rPr lang="en-US" sz="2400" b="1" err="1">
                <a:latin typeface="Calibri"/>
                <a:cs typeface="Calibri"/>
              </a:rPr>
              <a:t>Droping</a:t>
            </a:r>
            <a:r>
              <a:rPr lang="en-US" sz="2400" b="1">
                <a:latin typeface="Calibri"/>
                <a:cs typeface="Calibri"/>
              </a:rPr>
              <a:t> these values from the </a:t>
            </a:r>
            <a:r>
              <a:rPr lang="en-US" sz="2400" b="1" err="1">
                <a:latin typeface="Calibri"/>
                <a:cs typeface="Calibri"/>
              </a:rPr>
              <a:t>Dataframe</a:t>
            </a:r>
            <a:r>
              <a:rPr lang="en-US" sz="2400" b="1">
                <a:latin typeface="Calibri"/>
                <a:cs typeface="Calibri"/>
              </a:rPr>
              <a:t> using </a:t>
            </a:r>
            <a:r>
              <a:rPr lang="en-US" sz="2400" b="1" err="1">
                <a:latin typeface="Calibri"/>
                <a:cs typeface="Calibri"/>
              </a:rPr>
              <a:t>numpy.drop</a:t>
            </a:r>
            <a:r>
              <a:rPr lang="en-US" sz="2400" b="1">
                <a:latin typeface="Calibri"/>
                <a:cs typeface="Calibri"/>
              </a:rPr>
              <a:t>() function.</a:t>
            </a:r>
            <a:endParaRPr lang="en-US"/>
          </a:p>
          <a:p>
            <a:pPr marL="342900" indent="-342900">
              <a:buFont typeface="Arial"/>
              <a:buChar char="•"/>
            </a:pPr>
            <a:endParaRPr lang="en-US" sz="2400" b="1">
              <a:latin typeface="Calibri"/>
              <a:cs typeface="Calibri"/>
            </a:endParaRPr>
          </a:p>
        </p:txBody>
      </p:sp>
      <p:pic>
        <p:nvPicPr>
          <p:cNvPr id="3" name="Picture 3" descr="A picture containing holding, white&#10;&#10;Description generated with very high confidence">
            <a:extLst>
              <a:ext uri="{FF2B5EF4-FFF2-40B4-BE49-F238E27FC236}">
                <a16:creationId xmlns:a16="http://schemas.microsoft.com/office/drawing/2014/main" id="{D2D72C88-2661-4CDF-AB08-13FE6F46A542}"/>
              </a:ext>
            </a:extLst>
          </p:cNvPr>
          <p:cNvPicPr>
            <a:picLocks noChangeAspect="1"/>
          </p:cNvPicPr>
          <p:nvPr/>
        </p:nvPicPr>
        <p:blipFill>
          <a:blip r:embed="rId2"/>
          <a:stretch>
            <a:fillRect/>
          </a:stretch>
        </p:blipFill>
        <p:spPr>
          <a:xfrm>
            <a:off x="492579" y="2090276"/>
            <a:ext cx="11206841" cy="2949592"/>
          </a:xfrm>
          <a:prstGeom prst="rect">
            <a:avLst/>
          </a:prstGeom>
        </p:spPr>
      </p:pic>
    </p:spTree>
    <p:extLst>
      <p:ext uri="{BB962C8B-B14F-4D97-AF65-F5344CB8AC3E}">
        <p14:creationId xmlns:p14="http://schemas.microsoft.com/office/powerpoint/2010/main" val="212033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98588-7472-4727-894B-DD779251E212}"/>
              </a:ext>
            </a:extLst>
          </p:cNvPr>
          <p:cNvSpPr txBox="1"/>
          <p:nvPr/>
        </p:nvSpPr>
        <p:spPr>
          <a:xfrm>
            <a:off x="846365" y="3200400"/>
            <a:ext cx="6621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a:cs typeface="Calibri"/>
            </a:endParaRPr>
          </a:p>
        </p:txBody>
      </p:sp>
      <p:sp>
        <p:nvSpPr>
          <p:cNvPr id="3" name="TextBox 2">
            <a:extLst>
              <a:ext uri="{FF2B5EF4-FFF2-40B4-BE49-F238E27FC236}">
                <a16:creationId xmlns:a16="http://schemas.microsoft.com/office/drawing/2014/main" id="{F16D45E3-65B0-403F-8DE9-F26538A2BA1D}"/>
              </a:ext>
            </a:extLst>
          </p:cNvPr>
          <p:cNvSpPr txBox="1"/>
          <p:nvPr/>
        </p:nvSpPr>
        <p:spPr>
          <a:xfrm>
            <a:off x="438150" y="696686"/>
            <a:ext cx="11315699"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Calibri"/>
              </a:rPr>
              <a:t>Steps to remove duplicate values</a:t>
            </a:r>
          </a:p>
          <a:p>
            <a:endParaRPr lang="en-US" sz="3200" b="1">
              <a:latin typeface="Calibri"/>
              <a:cs typeface="Calibri"/>
            </a:endParaRPr>
          </a:p>
          <a:p>
            <a:pPr marL="457200" indent="-457200" algn="just">
              <a:buFont typeface="Arial"/>
              <a:buChar char="•"/>
            </a:pPr>
            <a:r>
              <a:rPr lang="en-US" sz="2400">
                <a:latin typeface="Calibri"/>
                <a:ea typeface="+mn-lt"/>
                <a:cs typeface="+mn-lt"/>
              </a:rPr>
              <a:t>Identifying the duplicate values in the dataset using </a:t>
            </a:r>
            <a:r>
              <a:rPr lang="en-US" sz="2400" err="1">
                <a:latin typeface="Calibri"/>
                <a:ea typeface="+mn-lt"/>
                <a:cs typeface="+mn-lt"/>
              </a:rPr>
              <a:t>numpy.duplicated</a:t>
            </a:r>
            <a:r>
              <a:rPr lang="en-US" sz="2400">
                <a:latin typeface="Calibri"/>
                <a:ea typeface="+mn-lt"/>
                <a:cs typeface="+mn-lt"/>
              </a:rPr>
              <a:t>() function.</a:t>
            </a:r>
          </a:p>
          <a:p>
            <a:pPr marL="457200" indent="-457200" algn="just">
              <a:buFont typeface="Arial"/>
              <a:buChar char="•"/>
            </a:pPr>
            <a:endParaRPr lang="en-US" sz="2400">
              <a:latin typeface="Calibri"/>
              <a:ea typeface="+mn-lt"/>
              <a:cs typeface="+mn-lt"/>
            </a:endParaRPr>
          </a:p>
          <a:p>
            <a:pPr marL="457200" indent="-457200" algn="just">
              <a:buFont typeface="Arial"/>
              <a:buChar char="•"/>
            </a:pPr>
            <a:endParaRPr lang="en-US" sz="2400">
              <a:latin typeface="Calibri"/>
              <a:ea typeface="+mn-lt"/>
              <a:cs typeface="+mn-lt"/>
            </a:endParaRPr>
          </a:p>
          <a:p>
            <a:pPr marL="457200" indent="-457200" algn="just">
              <a:buFont typeface="Arial"/>
              <a:buChar char="•"/>
            </a:pPr>
            <a:endParaRPr lang="en-US" sz="2400">
              <a:ea typeface="+mn-lt"/>
              <a:cs typeface="+mn-lt"/>
            </a:endParaRPr>
          </a:p>
          <a:p>
            <a:pPr marL="457200" indent="-457200" algn="just">
              <a:buFont typeface="Arial"/>
              <a:buChar char="•"/>
            </a:pPr>
            <a:endParaRPr lang="en-US" sz="2400">
              <a:ea typeface="+mn-lt"/>
              <a:cs typeface="+mn-lt"/>
            </a:endParaRPr>
          </a:p>
          <a:p>
            <a:pPr marL="457200" indent="-457200" algn="just">
              <a:buFont typeface="Arial"/>
              <a:buChar char="•"/>
            </a:pPr>
            <a:endParaRPr lang="en-US" sz="2400">
              <a:ea typeface="+mn-lt"/>
              <a:cs typeface="+mn-lt"/>
            </a:endParaRPr>
          </a:p>
          <a:p>
            <a:pPr marL="457200" indent="-457200" algn="just">
              <a:buFont typeface="Arial"/>
              <a:buChar char="•"/>
            </a:pPr>
            <a:endParaRPr lang="en-US" sz="2400">
              <a:ea typeface="+mn-lt"/>
              <a:cs typeface="+mn-lt"/>
            </a:endParaRPr>
          </a:p>
          <a:p>
            <a:pPr marL="457200" indent="-457200" algn="just">
              <a:buFont typeface="Arial"/>
              <a:buChar char="•"/>
            </a:pPr>
            <a:r>
              <a:rPr lang="en-US" sz="2400">
                <a:ea typeface="+mn-lt"/>
                <a:cs typeface="+mn-lt"/>
              </a:rPr>
              <a:t>Removing the duplicate values from dataset using </a:t>
            </a:r>
            <a:r>
              <a:rPr lang="en-US" sz="2400" err="1">
                <a:ea typeface="+mn-lt"/>
                <a:cs typeface="+mn-lt"/>
              </a:rPr>
              <a:t>drop_duplicates</a:t>
            </a:r>
            <a:r>
              <a:rPr lang="en-US" sz="2400">
                <a:ea typeface="+mn-lt"/>
                <a:cs typeface="+mn-lt"/>
              </a:rPr>
              <a:t>() function.</a:t>
            </a:r>
            <a:endParaRPr lang="en-US" sz="2400">
              <a:latin typeface="Calibri"/>
              <a:cs typeface="Calibri"/>
            </a:endParaRPr>
          </a:p>
          <a:p>
            <a:pPr marL="457200" indent="-457200" algn="just">
              <a:buFont typeface="Arial"/>
              <a:buChar char="•"/>
            </a:pPr>
            <a:endParaRPr lang="en-US" sz="2400">
              <a:latin typeface="Gill Sans MT"/>
              <a:cs typeface="Calibri"/>
            </a:endParaRPr>
          </a:p>
          <a:p>
            <a:pPr marL="457200" indent="-457200" algn="just">
              <a:buFont typeface="Arial"/>
              <a:buChar char="•"/>
            </a:pPr>
            <a:endParaRPr lang="en-US" sz="2400">
              <a:latin typeface="Calibri"/>
              <a:cs typeface="Calibri"/>
            </a:endParaRPr>
          </a:p>
        </p:txBody>
      </p:sp>
      <p:pic>
        <p:nvPicPr>
          <p:cNvPr id="4" name="Picture 4" descr="A picture containing clock, drawing&#10;&#10;Description generated with very high confidence">
            <a:extLst>
              <a:ext uri="{FF2B5EF4-FFF2-40B4-BE49-F238E27FC236}">
                <a16:creationId xmlns:a16="http://schemas.microsoft.com/office/drawing/2014/main" id="{A70928AE-1913-4A2D-99B1-CA8B7B1EC84B}"/>
              </a:ext>
            </a:extLst>
          </p:cNvPr>
          <p:cNvPicPr>
            <a:picLocks noChangeAspect="1"/>
          </p:cNvPicPr>
          <p:nvPr/>
        </p:nvPicPr>
        <p:blipFill>
          <a:blip r:embed="rId2"/>
          <a:stretch>
            <a:fillRect/>
          </a:stretch>
        </p:blipFill>
        <p:spPr>
          <a:xfrm>
            <a:off x="1853293" y="2286264"/>
            <a:ext cx="8471807" cy="180922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6EA78E0A-6187-4FA7-932E-FB9AD3C4EDE4}"/>
              </a:ext>
            </a:extLst>
          </p:cNvPr>
          <p:cNvPicPr>
            <a:picLocks noChangeAspect="1"/>
          </p:cNvPicPr>
          <p:nvPr/>
        </p:nvPicPr>
        <p:blipFill>
          <a:blip r:embed="rId3"/>
          <a:stretch>
            <a:fillRect/>
          </a:stretch>
        </p:blipFill>
        <p:spPr>
          <a:xfrm>
            <a:off x="1853294" y="4778085"/>
            <a:ext cx="8471805" cy="1914649"/>
          </a:xfrm>
          <a:prstGeom prst="rect">
            <a:avLst/>
          </a:prstGeom>
        </p:spPr>
      </p:pic>
    </p:spTree>
    <p:extLst>
      <p:ext uri="{BB962C8B-B14F-4D97-AF65-F5344CB8AC3E}">
        <p14:creationId xmlns:p14="http://schemas.microsoft.com/office/powerpoint/2010/main" val="179558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F1599-2CEB-4ED3-BC79-7887637D46D7}"/>
              </a:ext>
            </a:extLst>
          </p:cNvPr>
          <p:cNvSpPr txBox="1"/>
          <p:nvPr/>
        </p:nvSpPr>
        <p:spPr>
          <a:xfrm>
            <a:off x="519793" y="778329"/>
            <a:ext cx="1115241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Calibri"/>
              </a:rPr>
              <a:t>Steps to balance the data</a:t>
            </a:r>
          </a:p>
          <a:p>
            <a:pPr algn="just"/>
            <a:r>
              <a:rPr lang="en-US" sz="2400" b="1">
                <a:latin typeface="Calibri"/>
                <a:ea typeface="+mn-lt"/>
                <a:cs typeface="+mn-lt"/>
              </a:rPr>
              <a:t>After removing these values, we are ended up getting unbalanced data i.e. we have 80% of records which have positive feedback and only 20% of records have negative feedback. This highly unbalanced data that might prone to providing false predictions. Hence, we are balancing the data in the next stage. </a:t>
            </a:r>
            <a:endParaRPr lang="en-US" sz="2400" b="1">
              <a:latin typeface="Calibri"/>
              <a:cs typeface="Calibri"/>
            </a:endParaRPr>
          </a:p>
        </p:txBody>
      </p:sp>
      <p:pic>
        <p:nvPicPr>
          <p:cNvPr id="3" name="Picture 3" descr="A screen shot of a smart phone&#10;&#10;Description generated with very high confidence">
            <a:extLst>
              <a:ext uri="{FF2B5EF4-FFF2-40B4-BE49-F238E27FC236}">
                <a16:creationId xmlns:a16="http://schemas.microsoft.com/office/drawing/2014/main" id="{C160D8F5-015D-40E3-8B60-F1C5E403E6C0}"/>
              </a:ext>
            </a:extLst>
          </p:cNvPr>
          <p:cNvPicPr>
            <a:picLocks noChangeAspect="1"/>
          </p:cNvPicPr>
          <p:nvPr/>
        </p:nvPicPr>
        <p:blipFill>
          <a:blip r:embed="rId2"/>
          <a:stretch>
            <a:fillRect/>
          </a:stretch>
        </p:blipFill>
        <p:spPr>
          <a:xfrm>
            <a:off x="3316061" y="2836915"/>
            <a:ext cx="5553076" cy="1823706"/>
          </a:xfrm>
          <a:prstGeom prst="rect">
            <a:avLst/>
          </a:prstGeom>
        </p:spPr>
      </p:pic>
      <p:pic>
        <p:nvPicPr>
          <p:cNvPr id="5" name="Picture 5" descr="A picture containing clock&#10;&#10;Description generated with very high confidence">
            <a:extLst>
              <a:ext uri="{FF2B5EF4-FFF2-40B4-BE49-F238E27FC236}">
                <a16:creationId xmlns:a16="http://schemas.microsoft.com/office/drawing/2014/main" id="{D2F978AB-4969-47B6-ADB1-9D30CDC38AED}"/>
              </a:ext>
            </a:extLst>
          </p:cNvPr>
          <p:cNvPicPr>
            <a:picLocks noChangeAspect="1"/>
          </p:cNvPicPr>
          <p:nvPr/>
        </p:nvPicPr>
        <p:blipFill>
          <a:blip r:embed="rId3"/>
          <a:stretch>
            <a:fillRect/>
          </a:stretch>
        </p:blipFill>
        <p:spPr>
          <a:xfrm>
            <a:off x="825954" y="4709681"/>
            <a:ext cx="10526484" cy="2078676"/>
          </a:xfrm>
          <a:prstGeom prst="rect">
            <a:avLst/>
          </a:prstGeom>
        </p:spPr>
      </p:pic>
    </p:spTree>
    <p:extLst>
      <p:ext uri="{BB962C8B-B14F-4D97-AF65-F5344CB8AC3E}">
        <p14:creationId xmlns:p14="http://schemas.microsoft.com/office/powerpoint/2010/main" val="655767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530D62-CB84-4502-8382-4EA55B0A7357}"/>
              </a:ext>
            </a:extLst>
          </p:cNvPr>
          <p:cNvSpPr txBox="1"/>
          <p:nvPr/>
        </p:nvSpPr>
        <p:spPr>
          <a:xfrm>
            <a:off x="683079" y="751114"/>
            <a:ext cx="108258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latin typeface="Calibri"/>
                <a:cs typeface="Calibri"/>
              </a:rPr>
              <a:t>After this step, our dataset contains relevant information that might play an important role in the prediction of sentiment.</a:t>
            </a:r>
            <a:endParaRPr lang="en-US"/>
          </a:p>
        </p:txBody>
      </p:sp>
      <p:pic>
        <p:nvPicPr>
          <p:cNvPr id="3" name="Picture 3" descr="A screenshot of a cell phone screen with text&#10;&#10;Description generated with very high confidence">
            <a:extLst>
              <a:ext uri="{FF2B5EF4-FFF2-40B4-BE49-F238E27FC236}">
                <a16:creationId xmlns:a16="http://schemas.microsoft.com/office/drawing/2014/main" id="{4A771F98-65B1-4EA0-BEC9-706751D672E3}"/>
              </a:ext>
            </a:extLst>
          </p:cNvPr>
          <p:cNvPicPr>
            <a:picLocks noChangeAspect="1"/>
          </p:cNvPicPr>
          <p:nvPr/>
        </p:nvPicPr>
        <p:blipFill>
          <a:blip r:embed="rId2"/>
          <a:stretch>
            <a:fillRect/>
          </a:stretch>
        </p:blipFill>
        <p:spPr>
          <a:xfrm>
            <a:off x="2677885" y="1718760"/>
            <a:ext cx="6836230" cy="4817481"/>
          </a:xfrm>
          <a:prstGeom prst="rect">
            <a:avLst/>
          </a:prstGeom>
        </p:spPr>
      </p:pic>
    </p:spTree>
    <p:extLst>
      <p:ext uri="{BB962C8B-B14F-4D97-AF65-F5344CB8AC3E}">
        <p14:creationId xmlns:p14="http://schemas.microsoft.com/office/powerpoint/2010/main" val="290422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E1DD1-5ABB-462E-99AD-F0C7B5B59F04}"/>
              </a:ext>
            </a:extLst>
          </p:cNvPr>
          <p:cNvSpPr txBox="1"/>
          <p:nvPr/>
        </p:nvSpPr>
        <p:spPr>
          <a:xfrm>
            <a:off x="537029" y="61685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400" b="1" dirty="0">
                <a:latin typeface="Calibri"/>
                <a:cs typeface="Calibri"/>
              </a:rPr>
              <a:t>TF-IDF Vectorizer</a:t>
            </a:r>
          </a:p>
        </p:txBody>
      </p:sp>
      <p:sp>
        <p:nvSpPr>
          <p:cNvPr id="3" name="TextBox 2">
            <a:extLst>
              <a:ext uri="{FF2B5EF4-FFF2-40B4-BE49-F238E27FC236}">
                <a16:creationId xmlns:a16="http://schemas.microsoft.com/office/drawing/2014/main" id="{1F8F89C6-CCF8-4E7F-85BD-870F69AE0EDC}"/>
              </a:ext>
            </a:extLst>
          </p:cNvPr>
          <p:cNvSpPr txBox="1"/>
          <p:nvPr/>
        </p:nvSpPr>
        <p:spPr>
          <a:xfrm>
            <a:off x="1045029" y="1117600"/>
            <a:ext cx="1009468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2400" dirty="0">
                <a:latin typeface="Calibri"/>
                <a:cs typeface="Calibri"/>
              </a:rPr>
              <a:t>Text data requires special preparation before you can start using it for predictive modelling. The text must be parsed to remove words, called tokenization. Then the words need to be encoded as integers or floating-point values for use as input to a machine learning algorithm, called feature extraction (or vectorization). We can use Count Vectorizer for feature extraction but the issue is that some words like “the” will appear many times and their large counts will not be very meaningful in the encoded vectors. An alternative is to calculate word frequencies, and by far the most popular method is called TF-IDF. </a:t>
            </a:r>
            <a:endParaRPr lang="en-US">
              <a:latin typeface="Gill Sans MT" panose="020B0502020104020203"/>
              <a:cs typeface="Calibri"/>
            </a:endParaRPr>
          </a:p>
          <a:p>
            <a:pPr algn="just"/>
            <a:endParaRPr lang="en-IN" sz="2400" b="1" dirty="0">
              <a:latin typeface="Calibri"/>
              <a:cs typeface="Calibri"/>
            </a:endParaRPr>
          </a:p>
          <a:p>
            <a:pPr algn="just"/>
            <a:r>
              <a:rPr lang="en-IN" sz="2400" b="1" dirty="0">
                <a:latin typeface="Calibri"/>
                <a:cs typeface="Calibri"/>
              </a:rPr>
              <a:t>Term Frequency:</a:t>
            </a:r>
            <a:r>
              <a:rPr lang="en-IN" sz="2400" dirty="0">
                <a:latin typeface="Calibri"/>
                <a:cs typeface="Calibri"/>
              </a:rPr>
              <a:t> This summarizes how often a given word appears within a document.</a:t>
            </a:r>
            <a:endParaRPr lang="en-US"/>
          </a:p>
          <a:p>
            <a:pPr algn="just"/>
            <a:r>
              <a:rPr lang="en-IN" sz="2400" b="1" dirty="0">
                <a:latin typeface="Calibri"/>
                <a:cs typeface="Calibri"/>
              </a:rPr>
              <a:t>Inverse Document Frequency:</a:t>
            </a:r>
            <a:r>
              <a:rPr lang="en-IN" sz="2400" dirty="0">
                <a:latin typeface="Calibri"/>
                <a:cs typeface="Calibri"/>
              </a:rPr>
              <a:t> This downscales words that appear a lot across documents.</a:t>
            </a:r>
          </a:p>
          <a:p>
            <a:pPr algn="just"/>
            <a:r>
              <a:rPr lang="en-IN" sz="2400" dirty="0">
                <a:latin typeface="Calibri"/>
                <a:cs typeface="Calibri"/>
              </a:rPr>
              <a:t>The TF-IDF Vectorizer will tokenize documents, learn the vocabulary and inverse document frequency weightings, and allow you to encode new documents.</a:t>
            </a:r>
          </a:p>
        </p:txBody>
      </p:sp>
    </p:spTree>
    <p:extLst>
      <p:ext uri="{BB962C8B-B14F-4D97-AF65-F5344CB8AC3E}">
        <p14:creationId xmlns:p14="http://schemas.microsoft.com/office/powerpoint/2010/main" val="4002690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1845FEA-62E2-4D63-A346-C5EA778BCC74}"/>
              </a:ext>
            </a:extLst>
          </p:cNvPr>
          <p:cNvPicPr>
            <a:picLocks noChangeAspect="1"/>
          </p:cNvPicPr>
          <p:nvPr/>
        </p:nvPicPr>
        <p:blipFill>
          <a:blip r:embed="rId2"/>
          <a:stretch>
            <a:fillRect/>
          </a:stretch>
        </p:blipFill>
        <p:spPr>
          <a:xfrm>
            <a:off x="1023257" y="891463"/>
            <a:ext cx="10239828" cy="1548103"/>
          </a:xfrm>
          <a:prstGeom prst="rect">
            <a:avLst/>
          </a:prstGeom>
        </p:spPr>
      </p:pic>
      <p:pic>
        <p:nvPicPr>
          <p:cNvPr id="4" name="Picture 4" descr="A screenshot of a computer screen&#10;&#10;Description generated with very high confidence">
            <a:extLst>
              <a:ext uri="{FF2B5EF4-FFF2-40B4-BE49-F238E27FC236}">
                <a16:creationId xmlns:a16="http://schemas.microsoft.com/office/drawing/2014/main" id="{BF1CC164-F8C4-4013-A9EF-0AD4123E4735}"/>
              </a:ext>
            </a:extLst>
          </p:cNvPr>
          <p:cNvPicPr>
            <a:picLocks noChangeAspect="1"/>
          </p:cNvPicPr>
          <p:nvPr/>
        </p:nvPicPr>
        <p:blipFill>
          <a:blip r:embed="rId3"/>
          <a:stretch>
            <a:fillRect/>
          </a:stretch>
        </p:blipFill>
        <p:spPr>
          <a:xfrm>
            <a:off x="1023257" y="2600341"/>
            <a:ext cx="7460343" cy="3856231"/>
          </a:xfrm>
          <a:prstGeom prst="rect">
            <a:avLst/>
          </a:prstGeom>
        </p:spPr>
      </p:pic>
      <p:sp>
        <p:nvSpPr>
          <p:cNvPr id="6" name="TextBox 5">
            <a:extLst>
              <a:ext uri="{FF2B5EF4-FFF2-40B4-BE49-F238E27FC236}">
                <a16:creationId xmlns:a16="http://schemas.microsoft.com/office/drawing/2014/main" id="{CBC99375-DA51-41AC-BE2B-D24650374D01}"/>
              </a:ext>
            </a:extLst>
          </p:cNvPr>
          <p:cNvSpPr txBox="1"/>
          <p:nvPr/>
        </p:nvSpPr>
        <p:spPr>
          <a:xfrm>
            <a:off x="8723086" y="2598057"/>
            <a:ext cx="298994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dirty="0">
                <a:latin typeface="Calibri"/>
              </a:rPr>
              <a:t>After this stage, we need to split the data into training and test set using below code </a:t>
            </a:r>
            <a:r>
              <a:rPr lang="en-IN" sz="2400" b="1" err="1">
                <a:latin typeface="Calibri"/>
              </a:rPr>
              <a:t>sklearn.model_selection</a:t>
            </a:r>
            <a:r>
              <a:rPr lang="en-IN" sz="2400" b="1" dirty="0">
                <a:latin typeface="Calibri"/>
              </a:rPr>
              <a:t>. </a:t>
            </a:r>
            <a:r>
              <a:rPr lang="en-IN" sz="2400" b="1" err="1">
                <a:latin typeface="Calibri"/>
              </a:rPr>
              <a:t>train_test_split</a:t>
            </a:r>
            <a:r>
              <a:rPr lang="en-IN" sz="2400" b="1" dirty="0">
                <a:latin typeface="Calibri"/>
              </a:rPr>
              <a:t>. Now, we are going to train supervised learning models using the above dataset.</a:t>
            </a:r>
            <a:endParaRPr lang="en-US" sz="2400" b="1">
              <a:latin typeface="Calibri"/>
              <a:cs typeface="Calibri"/>
            </a:endParaRPr>
          </a:p>
        </p:txBody>
      </p:sp>
    </p:spTree>
    <p:extLst>
      <p:ext uri="{BB962C8B-B14F-4D97-AF65-F5344CB8AC3E}">
        <p14:creationId xmlns:p14="http://schemas.microsoft.com/office/powerpoint/2010/main" val="259526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04CA-76C8-493E-BC40-0FB927AF9759}"/>
              </a:ext>
            </a:extLst>
          </p:cNvPr>
          <p:cNvSpPr>
            <a:spLocks noGrp="1"/>
          </p:cNvSpPr>
          <p:nvPr>
            <p:ph type="title"/>
          </p:nvPr>
        </p:nvSpPr>
        <p:spPr/>
        <p:txBody>
          <a:bodyPr>
            <a:normAutofit/>
          </a:bodyPr>
          <a:lstStyle/>
          <a:p>
            <a:r>
              <a:rPr lang="en-US" sz="4000" b="1">
                <a:latin typeface="Colonna MT"/>
              </a:rPr>
              <a:t>OVERVIEW</a:t>
            </a:r>
          </a:p>
        </p:txBody>
      </p:sp>
      <p:sp>
        <p:nvSpPr>
          <p:cNvPr id="3" name="Content Placeholder 2">
            <a:extLst>
              <a:ext uri="{FF2B5EF4-FFF2-40B4-BE49-F238E27FC236}">
                <a16:creationId xmlns:a16="http://schemas.microsoft.com/office/drawing/2014/main" id="{2EA7F1E2-2B76-447D-AFF7-27C23E0C9B7C}"/>
              </a:ext>
            </a:extLst>
          </p:cNvPr>
          <p:cNvSpPr>
            <a:spLocks noGrp="1"/>
          </p:cNvSpPr>
          <p:nvPr>
            <p:ph idx="1"/>
          </p:nvPr>
        </p:nvSpPr>
        <p:spPr>
          <a:xfrm>
            <a:off x="581192" y="2493460"/>
            <a:ext cx="11029615" cy="3678303"/>
          </a:xfrm>
        </p:spPr>
        <p:txBody>
          <a:bodyPr>
            <a:noAutofit/>
          </a:bodyPr>
          <a:lstStyle/>
          <a:p>
            <a:pPr marL="0" indent="0" algn="just">
              <a:buNone/>
            </a:pPr>
            <a:r>
              <a:rPr lang="en-US" sz="2400" b="1">
                <a:latin typeface="Calibri"/>
                <a:ea typeface="+mn-lt"/>
                <a:cs typeface="+mn-lt"/>
              </a:rPr>
              <a:t>Sentiment analysis is the automated process of understanding the sentiment or opinion of a given text. This machine learning tool can provide insights by automatically analyzing product reviews and separating them into tags: Positive, Neutral or Negative. Amazon is the world’s largest e-commerce platform that sales products from various categories starting from books, electronics to home appliances. Therefore we are training our model on the amazon product dataset. The different product-specific dataset has been selected to create a model that algorithmically predict if a review is positive or negative just based on its text. The model will utilize Natural Language Processing (NLP) to predict the sentiment of a given review for a product. In this project, we will show you how to implement various Supervised Learning algorithms that can classify Amazon product reviews as positive or negative. The model will take a whole review as an input (word after word) and provide percentage ratings for checking whether the review conveys a positive or negative sentiment.</a:t>
            </a:r>
            <a:endParaRPr lang="en-US" sz="2400" b="1">
              <a:latin typeface="Calibri"/>
              <a:cs typeface="Calibri"/>
            </a:endParaRPr>
          </a:p>
        </p:txBody>
      </p:sp>
    </p:spTree>
    <p:extLst>
      <p:ext uri="{BB962C8B-B14F-4D97-AF65-F5344CB8AC3E}">
        <p14:creationId xmlns:p14="http://schemas.microsoft.com/office/powerpoint/2010/main" val="3845488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DE7814-B459-4C4F-8FB7-69975697F159}"/>
              </a:ext>
            </a:extLst>
          </p:cNvPr>
          <p:cNvSpPr txBox="1"/>
          <p:nvPr/>
        </p:nvSpPr>
        <p:spPr>
          <a:xfrm>
            <a:off x="512990" y="819150"/>
            <a:ext cx="111660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000" b="1">
                <a:solidFill>
                  <a:srgbClr val="555555"/>
                </a:solidFill>
                <a:latin typeface="Castellar"/>
                <a:cs typeface="Helvetica"/>
              </a:rPr>
              <a:t>Machine Learning Algorithms</a:t>
            </a:r>
          </a:p>
        </p:txBody>
      </p:sp>
      <p:sp>
        <p:nvSpPr>
          <p:cNvPr id="3" name="TextBox 2">
            <a:extLst>
              <a:ext uri="{FF2B5EF4-FFF2-40B4-BE49-F238E27FC236}">
                <a16:creationId xmlns:a16="http://schemas.microsoft.com/office/drawing/2014/main" id="{A3A2AEDB-D667-450F-A7E8-8AFFC474A392}"/>
              </a:ext>
            </a:extLst>
          </p:cNvPr>
          <p:cNvSpPr txBox="1"/>
          <p:nvPr/>
        </p:nvSpPr>
        <p:spPr>
          <a:xfrm>
            <a:off x="1002848" y="2057400"/>
            <a:ext cx="101863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b="1">
                <a:solidFill>
                  <a:srgbClr val="3D3D3D"/>
                </a:solidFill>
                <a:latin typeface="Calibri"/>
                <a:cs typeface="Arial"/>
              </a:rPr>
              <a:t> Multinomial Naïve Bayes</a:t>
            </a:r>
            <a:r>
              <a:rPr lang="en-US" sz="2400" b="1">
                <a:latin typeface="Calibri"/>
                <a:cs typeface="Arial"/>
              </a:rPr>
              <a:t>​</a:t>
            </a:r>
          </a:p>
          <a:p>
            <a:pPr>
              <a:buChar char="•"/>
            </a:pPr>
            <a:endParaRPr lang="en-US" sz="2400" b="1">
              <a:solidFill>
                <a:srgbClr val="000000"/>
              </a:solidFill>
              <a:latin typeface="Calibri"/>
              <a:cs typeface="Arial"/>
            </a:endParaRPr>
          </a:p>
          <a:p>
            <a:pPr>
              <a:buChar char="•"/>
            </a:pPr>
            <a:r>
              <a:rPr lang="en-US" sz="2400" b="1">
                <a:solidFill>
                  <a:srgbClr val="3D3D3D"/>
                </a:solidFill>
                <a:latin typeface="Calibri"/>
                <a:cs typeface="Arial"/>
              </a:rPr>
              <a:t> Random Forest</a:t>
            </a:r>
            <a:r>
              <a:rPr lang="en-US" sz="2400" b="1">
                <a:latin typeface="Calibri"/>
                <a:cs typeface="Arial"/>
              </a:rPr>
              <a:t>​</a:t>
            </a:r>
          </a:p>
          <a:p>
            <a:pPr>
              <a:buChar char="•"/>
            </a:pPr>
            <a:endParaRPr lang="en-US" sz="2400" b="1">
              <a:solidFill>
                <a:srgbClr val="000000"/>
              </a:solidFill>
              <a:latin typeface="Calibri"/>
              <a:cs typeface="Arial"/>
            </a:endParaRPr>
          </a:p>
          <a:p>
            <a:pPr>
              <a:buChar char="•"/>
            </a:pPr>
            <a:r>
              <a:rPr lang="en-US" sz="2400" b="1">
                <a:solidFill>
                  <a:srgbClr val="3D3D3D"/>
                </a:solidFill>
                <a:latin typeface="Calibri"/>
                <a:cs typeface="Arial"/>
              </a:rPr>
              <a:t> Logistic Regression</a:t>
            </a:r>
            <a:r>
              <a:rPr lang="en-US" sz="2400" b="1">
                <a:latin typeface="Calibri"/>
                <a:cs typeface="Arial"/>
              </a:rPr>
              <a:t>​</a:t>
            </a:r>
            <a:endParaRPr lang="en-US" sz="2400" b="1">
              <a:solidFill>
                <a:srgbClr val="000000"/>
              </a:solidFill>
              <a:latin typeface="Calibri"/>
              <a:cs typeface="Arial"/>
            </a:endParaRPr>
          </a:p>
          <a:p>
            <a:pPr>
              <a:buChar char="•"/>
            </a:pPr>
            <a:endParaRPr lang="en-US" sz="2400" b="1">
              <a:solidFill>
                <a:srgbClr val="000000"/>
              </a:solidFill>
              <a:latin typeface="Calibri"/>
              <a:cs typeface="Arial"/>
            </a:endParaRPr>
          </a:p>
          <a:p>
            <a:pPr>
              <a:buChar char="•"/>
            </a:pPr>
            <a:r>
              <a:rPr lang="en-US" sz="2400" b="1">
                <a:solidFill>
                  <a:srgbClr val="3D3D3D"/>
                </a:solidFill>
                <a:latin typeface="Calibri"/>
                <a:cs typeface="Calibri"/>
              </a:rPr>
              <a:t> Decision Tree</a:t>
            </a:r>
            <a:r>
              <a:rPr lang="en-US" sz="2400" b="1">
                <a:latin typeface="Calibri"/>
                <a:cs typeface="Calibri"/>
              </a:rPr>
              <a:t> </a:t>
            </a:r>
            <a:endParaRPr lang="en-US" sz="2400" b="1">
              <a:solidFill>
                <a:srgbClr val="000000"/>
              </a:solidFill>
              <a:latin typeface="Calibri"/>
              <a:cs typeface="Arial"/>
            </a:endParaRPr>
          </a:p>
          <a:p>
            <a:pPr>
              <a:buChar char="•"/>
            </a:pPr>
            <a:endParaRPr lang="en-US" sz="2400" b="1">
              <a:solidFill>
                <a:srgbClr val="000000"/>
              </a:solidFill>
              <a:latin typeface="Calibri"/>
              <a:cs typeface="Calibri"/>
            </a:endParaRPr>
          </a:p>
          <a:p>
            <a:pPr>
              <a:buChar char="•"/>
            </a:pPr>
            <a:r>
              <a:rPr lang="en-US" sz="2400" b="1">
                <a:solidFill>
                  <a:srgbClr val="3D3D3D"/>
                </a:solidFill>
                <a:latin typeface="Calibri"/>
                <a:cs typeface="Arial"/>
              </a:rPr>
              <a:t> Support Vector Machines (SVM)</a:t>
            </a:r>
            <a:r>
              <a:rPr lang="en-US" sz="2400" b="1">
                <a:latin typeface="Calibri"/>
                <a:cs typeface="Arial"/>
              </a:rPr>
              <a:t>​</a:t>
            </a:r>
          </a:p>
          <a:p>
            <a:pPr>
              <a:buChar char="•"/>
            </a:pPr>
            <a:endParaRPr lang="en-US" sz="2400" b="1">
              <a:solidFill>
                <a:srgbClr val="000000"/>
              </a:solidFill>
              <a:latin typeface="Calibri"/>
              <a:cs typeface="Arial"/>
            </a:endParaRPr>
          </a:p>
          <a:p>
            <a:pPr>
              <a:buChar char="•"/>
            </a:pPr>
            <a:r>
              <a:rPr lang="en-US" sz="2400" b="1">
                <a:solidFill>
                  <a:srgbClr val="3D3D3D"/>
                </a:solidFill>
                <a:latin typeface="Calibri"/>
                <a:cs typeface="Arial"/>
              </a:rPr>
              <a:t> k-Nearest Neighbors (KNN)</a:t>
            </a:r>
            <a:r>
              <a:rPr lang="en-US" sz="2400" b="1">
                <a:latin typeface="Calibri"/>
                <a:cs typeface="Arial"/>
              </a:rPr>
              <a:t>​</a:t>
            </a:r>
          </a:p>
        </p:txBody>
      </p:sp>
    </p:spTree>
    <p:extLst>
      <p:ext uri="{BB962C8B-B14F-4D97-AF65-F5344CB8AC3E}">
        <p14:creationId xmlns:p14="http://schemas.microsoft.com/office/powerpoint/2010/main" val="895009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E3F49B-CA30-4AB9-803B-0F279041C307}"/>
              </a:ext>
            </a:extLst>
          </p:cNvPr>
          <p:cNvSpPr txBox="1"/>
          <p:nvPr/>
        </p:nvSpPr>
        <p:spPr>
          <a:xfrm>
            <a:off x="478971" y="819150"/>
            <a:ext cx="11234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stellar"/>
                <a:cs typeface="Calibri"/>
              </a:rPr>
              <a:t>Multinomial Naïve Bayes</a:t>
            </a:r>
          </a:p>
        </p:txBody>
      </p:sp>
      <p:sp>
        <p:nvSpPr>
          <p:cNvPr id="4" name="TextBox 3">
            <a:extLst>
              <a:ext uri="{FF2B5EF4-FFF2-40B4-BE49-F238E27FC236}">
                <a16:creationId xmlns:a16="http://schemas.microsoft.com/office/drawing/2014/main" id="{1941F78E-7D8D-4DDB-AAAC-1780DAB706B5}"/>
              </a:ext>
            </a:extLst>
          </p:cNvPr>
          <p:cNvSpPr txBox="1"/>
          <p:nvPr/>
        </p:nvSpPr>
        <p:spPr>
          <a:xfrm>
            <a:off x="478972" y="1281793"/>
            <a:ext cx="1122044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endParaRPr lang="en-US" sz="2400" b="1">
              <a:latin typeface="Calibri"/>
              <a:cs typeface="Calibri"/>
            </a:endParaRPr>
          </a:p>
          <a:p>
            <a:pPr marL="342900" indent="-342900" algn="just">
              <a:buFont typeface="Wingdings"/>
              <a:buChar char="§"/>
            </a:pPr>
            <a:r>
              <a:rPr lang="en-US" sz="2400" b="1">
                <a:latin typeface="Calibri"/>
                <a:cs typeface="Calibri"/>
              </a:rPr>
              <a:t>Multinomial Naive Bayes is a statistical classification technique based on Bayes Theorem. It is one of the simplest supervised learning algorithms. Naive Bayes classifier is the fast, accurate and reliable algorithm having high accuracy and speed on large datasets. </a:t>
            </a:r>
            <a:endParaRPr lang="en-US">
              <a:latin typeface="Gill Sans MT" panose="020B0502020104020203"/>
              <a:cs typeface="Calibri"/>
            </a:endParaRPr>
          </a:p>
          <a:p>
            <a:pPr marL="342900" indent="-342900" algn="just">
              <a:buFont typeface="Wingdings"/>
              <a:buChar char="§"/>
            </a:pPr>
            <a:endParaRPr lang="en-US" sz="2400" b="1">
              <a:latin typeface="Calibri"/>
              <a:cs typeface="Calibri"/>
            </a:endParaRPr>
          </a:p>
          <a:p>
            <a:pPr marL="342900" indent="-342900" algn="just">
              <a:buFont typeface="Wingdings"/>
              <a:buChar char="§"/>
            </a:pPr>
            <a:r>
              <a:rPr lang="en-US" sz="2400" b="1">
                <a:latin typeface="Calibri"/>
                <a:cs typeface="Calibri"/>
              </a:rPr>
              <a:t>Naive Bayes is the most straightforward and most potent algorithm. In spite of the significant advances of Machine Learning in the last couple of years, it has proved its worth. It has been successfully deployed in many applications from text analytics to recommendation engines.</a:t>
            </a:r>
            <a:endParaRPr lang="en-US">
              <a:latin typeface="Gill Sans MT" panose="020B0502020104020203"/>
              <a:cs typeface="Calibri"/>
            </a:endParaRPr>
          </a:p>
          <a:p>
            <a:pPr marL="342900" indent="-342900" algn="just">
              <a:buFont typeface="Wingdings"/>
              <a:buChar char="§"/>
            </a:pPr>
            <a:endParaRPr lang="en-US" sz="2400" b="1">
              <a:latin typeface="Calibri"/>
              <a:cs typeface="Calibri"/>
            </a:endParaRPr>
          </a:p>
          <a:p>
            <a:pPr marL="342900" indent="-342900" algn="just">
              <a:buFont typeface="Wingdings"/>
              <a:buChar char="§"/>
            </a:pPr>
            <a:r>
              <a:rPr lang="en-US" sz="2400" b="1">
                <a:latin typeface="Calibri"/>
                <a:cs typeface="Calibri"/>
              </a:rPr>
              <a:t>Naive Bayes classifier assumes that the effect of a particular feature in a class is independent of other features. We have used Multinomial Naïve Bayes model to train and predict our dataset.</a:t>
            </a:r>
            <a:endParaRPr lang="en-US">
              <a:latin typeface="Gill Sans MT" panose="020B0502020104020203"/>
              <a:cs typeface="Calibri"/>
            </a:endParaRPr>
          </a:p>
        </p:txBody>
      </p:sp>
    </p:spTree>
    <p:extLst>
      <p:ext uri="{BB962C8B-B14F-4D97-AF65-F5344CB8AC3E}">
        <p14:creationId xmlns:p14="http://schemas.microsoft.com/office/powerpoint/2010/main" val="3765033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BA7EB1-DEB7-4FD3-B841-1C945A98782F}"/>
              </a:ext>
            </a:extLst>
          </p:cNvPr>
          <p:cNvSpPr txBox="1"/>
          <p:nvPr/>
        </p:nvSpPr>
        <p:spPr>
          <a:xfrm>
            <a:off x="506186" y="710293"/>
            <a:ext cx="1116602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Calibri"/>
              </a:rPr>
              <a:t>We are using </a:t>
            </a:r>
            <a:r>
              <a:rPr lang="en-US" sz="2400" b="1" err="1">
                <a:latin typeface="Calibri"/>
                <a:cs typeface="Calibri"/>
              </a:rPr>
              <a:t>roc_auc_score</a:t>
            </a:r>
            <a:r>
              <a:rPr lang="en-US" sz="2400" b="1">
                <a:latin typeface="Calibri"/>
                <a:cs typeface="Calibri"/>
              </a:rPr>
              <a:t> for measuring the accuracy of our model. The </a:t>
            </a:r>
            <a:r>
              <a:rPr lang="en-US" sz="2400" b="1" err="1">
                <a:latin typeface="Calibri"/>
                <a:cs typeface="Calibri"/>
              </a:rPr>
              <a:t>roc_auc_score</a:t>
            </a:r>
            <a:r>
              <a:rPr lang="en-US" sz="2400" b="1">
                <a:latin typeface="Calibri"/>
                <a:cs typeface="Calibri"/>
              </a:rPr>
              <a:t> always runs from 0 to 1, and is sorting predictive possibilities. 0.5 is the baseline for random guessing, so you want to always get above 0.5.</a:t>
            </a:r>
          </a:p>
          <a:p>
            <a:r>
              <a:rPr lang="en-US" sz="2400" b="1">
                <a:latin typeface="Calibri"/>
                <a:cs typeface="Calibri"/>
              </a:rPr>
              <a:t>We were able to attain 87.5% </a:t>
            </a:r>
            <a:r>
              <a:rPr lang="en-US" sz="2400" b="1" err="1">
                <a:latin typeface="Calibri"/>
                <a:cs typeface="Calibri"/>
              </a:rPr>
              <a:t>roc_auc_score</a:t>
            </a:r>
            <a:r>
              <a:rPr lang="en-US" sz="2400" b="1">
                <a:latin typeface="Calibri"/>
                <a:cs typeface="Calibri"/>
              </a:rPr>
              <a:t> for our dataset.</a:t>
            </a:r>
          </a:p>
          <a:p>
            <a:endParaRPr lang="en-US" sz="2400" b="1">
              <a:latin typeface="Calibri"/>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FF104A3C-AB06-48BE-A21E-63553B3CC8A3}"/>
              </a:ext>
            </a:extLst>
          </p:cNvPr>
          <p:cNvPicPr>
            <a:picLocks noChangeAspect="1"/>
          </p:cNvPicPr>
          <p:nvPr/>
        </p:nvPicPr>
        <p:blipFill>
          <a:blip r:embed="rId2"/>
          <a:stretch>
            <a:fillRect/>
          </a:stretch>
        </p:blipFill>
        <p:spPr>
          <a:xfrm>
            <a:off x="519794" y="2434123"/>
            <a:ext cx="11145609" cy="4194111"/>
          </a:xfrm>
          <a:prstGeom prst="rect">
            <a:avLst/>
          </a:prstGeom>
        </p:spPr>
      </p:pic>
    </p:spTree>
    <p:extLst>
      <p:ext uri="{BB962C8B-B14F-4D97-AF65-F5344CB8AC3E}">
        <p14:creationId xmlns:p14="http://schemas.microsoft.com/office/powerpoint/2010/main" val="352839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81A8E9-217E-47F6-AD0A-7A7B61DAC99E}"/>
              </a:ext>
            </a:extLst>
          </p:cNvPr>
          <p:cNvSpPr txBox="1"/>
          <p:nvPr/>
        </p:nvSpPr>
        <p:spPr>
          <a:xfrm>
            <a:off x="669471" y="723900"/>
            <a:ext cx="108394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cs typeface="Calibri"/>
              </a:rPr>
              <a:t>Confusion Matrix of Multinomial Naïve Bayes</a:t>
            </a:r>
          </a:p>
        </p:txBody>
      </p:sp>
      <p:pic>
        <p:nvPicPr>
          <p:cNvPr id="3" name="Picture 3" descr="A screenshot of a cell phone&#10;&#10;Description generated with very high confidence">
            <a:extLst>
              <a:ext uri="{FF2B5EF4-FFF2-40B4-BE49-F238E27FC236}">
                <a16:creationId xmlns:a16="http://schemas.microsoft.com/office/drawing/2014/main" id="{7140A943-FAAC-4DC9-8B74-D531B9D2D58D}"/>
              </a:ext>
            </a:extLst>
          </p:cNvPr>
          <p:cNvPicPr>
            <a:picLocks noChangeAspect="1"/>
          </p:cNvPicPr>
          <p:nvPr/>
        </p:nvPicPr>
        <p:blipFill>
          <a:blip r:embed="rId2"/>
          <a:stretch>
            <a:fillRect/>
          </a:stretch>
        </p:blipFill>
        <p:spPr>
          <a:xfrm>
            <a:off x="1839685" y="1306997"/>
            <a:ext cx="8512630" cy="5455041"/>
          </a:xfrm>
          <a:prstGeom prst="rect">
            <a:avLst/>
          </a:prstGeom>
        </p:spPr>
      </p:pic>
    </p:spTree>
    <p:extLst>
      <p:ext uri="{BB962C8B-B14F-4D97-AF65-F5344CB8AC3E}">
        <p14:creationId xmlns:p14="http://schemas.microsoft.com/office/powerpoint/2010/main" val="1543163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BB4F0345-2279-402D-981F-21365E182E8B}"/>
              </a:ext>
            </a:extLst>
          </p:cNvPr>
          <p:cNvPicPr>
            <a:picLocks noChangeAspect="1"/>
          </p:cNvPicPr>
          <p:nvPr/>
        </p:nvPicPr>
        <p:blipFill>
          <a:blip r:embed="rId2"/>
          <a:stretch>
            <a:fillRect/>
          </a:stretch>
        </p:blipFill>
        <p:spPr>
          <a:xfrm>
            <a:off x="2547258" y="794797"/>
            <a:ext cx="6937827" cy="5835371"/>
          </a:xfrm>
          <a:prstGeom prst="rect">
            <a:avLst/>
          </a:prstGeom>
        </p:spPr>
      </p:pic>
    </p:spTree>
    <p:extLst>
      <p:ext uri="{BB962C8B-B14F-4D97-AF65-F5344CB8AC3E}">
        <p14:creationId xmlns:p14="http://schemas.microsoft.com/office/powerpoint/2010/main" val="3471276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7E4C8-B4C3-4547-84D8-2129E50A62A7}"/>
              </a:ext>
            </a:extLst>
          </p:cNvPr>
          <p:cNvSpPr txBox="1"/>
          <p:nvPr/>
        </p:nvSpPr>
        <p:spPr>
          <a:xfrm>
            <a:off x="744311" y="941614"/>
            <a:ext cx="107033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latin typeface="Castellar"/>
                <a:cs typeface="Helvetica"/>
              </a:rPr>
              <a:t>Decision Tree</a:t>
            </a:r>
            <a:endParaRPr lang="en-US" sz="3200" b="1">
              <a:latin typeface="Castellar"/>
              <a:cs typeface="Calibri"/>
            </a:endParaRPr>
          </a:p>
        </p:txBody>
      </p:sp>
      <p:sp>
        <p:nvSpPr>
          <p:cNvPr id="3" name="TextBox 2">
            <a:extLst>
              <a:ext uri="{FF2B5EF4-FFF2-40B4-BE49-F238E27FC236}">
                <a16:creationId xmlns:a16="http://schemas.microsoft.com/office/drawing/2014/main" id="{949297F8-843B-4974-8D36-CF8E38EEE526}"/>
              </a:ext>
            </a:extLst>
          </p:cNvPr>
          <p:cNvSpPr txBox="1"/>
          <p:nvPr/>
        </p:nvSpPr>
        <p:spPr>
          <a:xfrm>
            <a:off x="846364" y="1866900"/>
            <a:ext cx="1049927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IN" sz="2400" b="1">
                <a:latin typeface="Calibri"/>
                <a:cs typeface="Helvetica"/>
              </a:rPr>
              <a:t>A decision tree is a flowchart-like tree structure where an internal node represents feature (or attribute), the branch represents a decision rule, and each leaf node represents the outcome. </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The topmost node in a decision tree is known as the root node. It learns to partition based on the attribute value. It partitions the tree in recursively manner call recursive partitioning. </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This flowchart-like structure helps you in decision making. It's visualization like a flowchart diagram which easily mimics the human level thinking. That is why decision trees are easy to understand and interpret.</a:t>
            </a:r>
            <a:endParaRPr lang="en-US"/>
          </a:p>
        </p:txBody>
      </p:sp>
    </p:spTree>
    <p:extLst>
      <p:ext uri="{BB962C8B-B14F-4D97-AF65-F5344CB8AC3E}">
        <p14:creationId xmlns:p14="http://schemas.microsoft.com/office/powerpoint/2010/main" val="53325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generated with high confidence">
            <a:extLst>
              <a:ext uri="{FF2B5EF4-FFF2-40B4-BE49-F238E27FC236}">
                <a16:creationId xmlns:a16="http://schemas.microsoft.com/office/drawing/2014/main" id="{B9784D24-D549-4D9E-9BCD-33E51EF0F71D}"/>
              </a:ext>
            </a:extLst>
          </p:cNvPr>
          <p:cNvPicPr>
            <a:picLocks noChangeAspect="1"/>
          </p:cNvPicPr>
          <p:nvPr/>
        </p:nvPicPr>
        <p:blipFill>
          <a:blip r:embed="rId2"/>
          <a:stretch>
            <a:fillRect/>
          </a:stretch>
        </p:blipFill>
        <p:spPr>
          <a:xfrm>
            <a:off x="717097" y="734221"/>
            <a:ext cx="10757806" cy="5484808"/>
          </a:xfrm>
          <a:prstGeom prst="rect">
            <a:avLst/>
          </a:prstGeom>
        </p:spPr>
      </p:pic>
    </p:spTree>
    <p:extLst>
      <p:ext uri="{BB962C8B-B14F-4D97-AF65-F5344CB8AC3E}">
        <p14:creationId xmlns:p14="http://schemas.microsoft.com/office/powerpoint/2010/main" val="925130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503A5-AAF5-4DAC-B216-1E9CD19AA951}"/>
              </a:ext>
            </a:extLst>
          </p:cNvPr>
          <p:cNvSpPr txBox="1"/>
          <p:nvPr/>
        </p:nvSpPr>
        <p:spPr>
          <a:xfrm>
            <a:off x="2751365" y="5949043"/>
            <a:ext cx="105673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latin typeface="Calibri"/>
                <a:cs typeface="Helvetica"/>
              </a:rPr>
              <a:t>Accuracy of the Decision Tree model is around 62%</a:t>
            </a:r>
            <a:endParaRPr lang="en-US" sz="2400" b="1">
              <a:latin typeface="Calibri"/>
              <a:cs typeface="Calibri"/>
            </a:endParaRPr>
          </a:p>
        </p:txBody>
      </p:sp>
      <p:pic>
        <p:nvPicPr>
          <p:cNvPr id="3" name="Picture 3" descr="A picture containing black, screen, monitor, side&#10;&#10;Description generated with very high confidence">
            <a:extLst>
              <a:ext uri="{FF2B5EF4-FFF2-40B4-BE49-F238E27FC236}">
                <a16:creationId xmlns:a16="http://schemas.microsoft.com/office/drawing/2014/main" id="{A2F3C6F8-353E-4E13-B726-1B9ADE7EDB8A}"/>
              </a:ext>
            </a:extLst>
          </p:cNvPr>
          <p:cNvPicPr>
            <a:picLocks noChangeAspect="1"/>
          </p:cNvPicPr>
          <p:nvPr/>
        </p:nvPicPr>
        <p:blipFill>
          <a:blip r:embed="rId2"/>
          <a:stretch>
            <a:fillRect/>
          </a:stretch>
        </p:blipFill>
        <p:spPr>
          <a:xfrm>
            <a:off x="805543" y="875135"/>
            <a:ext cx="10567307" cy="4903623"/>
          </a:xfrm>
          <a:prstGeom prst="rect">
            <a:avLst/>
          </a:prstGeom>
        </p:spPr>
      </p:pic>
    </p:spTree>
    <p:extLst>
      <p:ext uri="{BB962C8B-B14F-4D97-AF65-F5344CB8AC3E}">
        <p14:creationId xmlns:p14="http://schemas.microsoft.com/office/powerpoint/2010/main" val="503544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E1D9A-956C-477F-AA71-5E3DC700B1FA}"/>
              </a:ext>
            </a:extLst>
          </p:cNvPr>
          <p:cNvSpPr txBox="1"/>
          <p:nvPr/>
        </p:nvSpPr>
        <p:spPr>
          <a:xfrm>
            <a:off x="655864" y="696685"/>
            <a:ext cx="10880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latin typeface="Castellar"/>
                <a:cs typeface="Helvetica"/>
              </a:rPr>
              <a:t>Logistic Regression</a:t>
            </a:r>
          </a:p>
        </p:txBody>
      </p:sp>
      <p:sp>
        <p:nvSpPr>
          <p:cNvPr id="3" name="TextBox 2">
            <a:extLst>
              <a:ext uri="{FF2B5EF4-FFF2-40B4-BE49-F238E27FC236}">
                <a16:creationId xmlns:a16="http://schemas.microsoft.com/office/drawing/2014/main" id="{A0C9FBA7-1B74-418D-A21D-FDECE700B541}"/>
              </a:ext>
            </a:extLst>
          </p:cNvPr>
          <p:cNvSpPr txBox="1"/>
          <p:nvPr/>
        </p:nvSpPr>
        <p:spPr>
          <a:xfrm>
            <a:off x="914400" y="1417865"/>
            <a:ext cx="1052648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IN" sz="2400" b="1">
                <a:latin typeface="Calibri"/>
                <a:cs typeface="Helvetica"/>
              </a:rPr>
              <a:t>Logistic Regression is one of the simplest and commonly used Machine Learning algorithms for two-class classification. It is easy to implement and can be used as the baseline for any binary classification problem. Its fundamental concepts are also constructive in deep learning. Logistic regression describes and estimates the relationship between one dependent binary variable and independent variables.</a:t>
            </a:r>
            <a:endParaRPr lang="en-US" sz="2400" b="1">
              <a:latin typeface="Calibri"/>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Logistic regression is a statistical method for predicting binary classes. The outcome or target variable is dichotomous in nature. Dichotomous means there are only two possible classes. For example, it can be used for cancer detection problems. It computes the probability of an event occurrence.</a:t>
            </a: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ea typeface="+mn-lt"/>
                <a:cs typeface="+mn-lt"/>
              </a:rPr>
              <a:t>Logistic Regression predicts the probability of occurrence of a binary event utilizing a logit function.</a:t>
            </a:r>
          </a:p>
        </p:txBody>
      </p:sp>
    </p:spTree>
    <p:extLst>
      <p:ext uri="{BB962C8B-B14F-4D97-AF65-F5344CB8AC3E}">
        <p14:creationId xmlns:p14="http://schemas.microsoft.com/office/powerpoint/2010/main" val="10123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A41FDD9-8C39-4910-AC00-E5EED43E1609}"/>
              </a:ext>
            </a:extLst>
          </p:cNvPr>
          <p:cNvPicPr>
            <a:picLocks noChangeAspect="1"/>
          </p:cNvPicPr>
          <p:nvPr/>
        </p:nvPicPr>
        <p:blipFill>
          <a:blip r:embed="rId2"/>
          <a:stretch>
            <a:fillRect/>
          </a:stretch>
        </p:blipFill>
        <p:spPr>
          <a:xfrm>
            <a:off x="1730828" y="873283"/>
            <a:ext cx="8743951" cy="4240577"/>
          </a:xfrm>
          <a:prstGeom prst="rect">
            <a:avLst/>
          </a:prstGeom>
        </p:spPr>
      </p:pic>
      <p:pic>
        <p:nvPicPr>
          <p:cNvPr id="4" name="Picture 4" descr="A picture containing drawing&#10;&#10;Description generated with very high confidence">
            <a:extLst>
              <a:ext uri="{FF2B5EF4-FFF2-40B4-BE49-F238E27FC236}">
                <a16:creationId xmlns:a16="http://schemas.microsoft.com/office/drawing/2014/main" id="{E5144D14-B0A9-4CEF-A9D5-1A3AFB9F184D}"/>
              </a:ext>
            </a:extLst>
          </p:cNvPr>
          <p:cNvPicPr>
            <a:picLocks noChangeAspect="1"/>
          </p:cNvPicPr>
          <p:nvPr/>
        </p:nvPicPr>
        <p:blipFill>
          <a:blip r:embed="rId3"/>
          <a:stretch>
            <a:fillRect/>
          </a:stretch>
        </p:blipFill>
        <p:spPr>
          <a:xfrm>
            <a:off x="1730829" y="5184006"/>
            <a:ext cx="8743950" cy="1130026"/>
          </a:xfrm>
          <a:prstGeom prst="rect">
            <a:avLst/>
          </a:prstGeom>
        </p:spPr>
      </p:pic>
    </p:spTree>
    <p:extLst>
      <p:ext uri="{BB962C8B-B14F-4D97-AF65-F5344CB8AC3E}">
        <p14:creationId xmlns:p14="http://schemas.microsoft.com/office/powerpoint/2010/main" val="3428736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53FD-9447-4476-8504-4F9EDF68C641}"/>
              </a:ext>
            </a:extLst>
          </p:cNvPr>
          <p:cNvSpPr>
            <a:spLocks noGrp="1"/>
          </p:cNvSpPr>
          <p:nvPr>
            <p:ph type="title"/>
          </p:nvPr>
        </p:nvSpPr>
        <p:spPr/>
        <p:txBody>
          <a:bodyPr>
            <a:normAutofit/>
          </a:bodyPr>
          <a:lstStyle/>
          <a:p>
            <a:r>
              <a:rPr lang="en-US" sz="4000" b="1">
                <a:latin typeface="Colonna MT"/>
              </a:rPr>
              <a:t>Objectives</a:t>
            </a:r>
          </a:p>
        </p:txBody>
      </p:sp>
      <p:sp>
        <p:nvSpPr>
          <p:cNvPr id="3" name="Content Placeholder 2">
            <a:extLst>
              <a:ext uri="{FF2B5EF4-FFF2-40B4-BE49-F238E27FC236}">
                <a16:creationId xmlns:a16="http://schemas.microsoft.com/office/drawing/2014/main" id="{C0E176F8-F7BB-4417-B846-AE4A17023BD5}"/>
              </a:ext>
            </a:extLst>
          </p:cNvPr>
          <p:cNvSpPr>
            <a:spLocks noGrp="1"/>
          </p:cNvSpPr>
          <p:nvPr>
            <p:ph idx="1"/>
          </p:nvPr>
        </p:nvSpPr>
        <p:spPr/>
        <p:txBody>
          <a:bodyPr/>
          <a:lstStyle/>
          <a:p>
            <a:pPr marL="305435" indent="-305435" algn="just"/>
            <a:r>
              <a:rPr lang="en-US" sz="2400" b="1">
                <a:latin typeface="Calibri"/>
                <a:ea typeface="+mn-lt"/>
                <a:cs typeface="+mn-lt"/>
              </a:rPr>
              <a:t>Analyzing and performing feature engineering on the Amazon product review dataset. </a:t>
            </a:r>
            <a:endParaRPr lang="en-US" sz="2400" b="1">
              <a:latin typeface="Calibri"/>
              <a:cs typeface="Calibri"/>
            </a:endParaRPr>
          </a:p>
          <a:p>
            <a:pPr marL="305435" indent="-305435" algn="just"/>
            <a:r>
              <a:rPr lang="en-US" sz="2400" b="1">
                <a:latin typeface="Calibri"/>
                <a:ea typeface="+mn-lt"/>
                <a:cs typeface="+mn-lt"/>
              </a:rPr>
              <a:t>Analyze sentiment on the dataset from the feature level. </a:t>
            </a:r>
            <a:endParaRPr lang="en-US" sz="2400" b="1">
              <a:latin typeface="Calibri"/>
              <a:cs typeface="Calibri"/>
            </a:endParaRPr>
          </a:p>
          <a:p>
            <a:pPr marL="305435" indent="-305435" algn="just"/>
            <a:r>
              <a:rPr lang="en-US" sz="2400" b="1">
                <a:latin typeface="Calibri"/>
                <a:ea typeface="+mn-lt"/>
                <a:cs typeface="+mn-lt"/>
              </a:rPr>
              <a:t>Classification of sentiments into positive or negative using NLP and various classification algorithms. </a:t>
            </a:r>
            <a:endParaRPr lang="en-US" sz="2400" b="1">
              <a:latin typeface="Calibri"/>
              <a:cs typeface="Calibri"/>
            </a:endParaRPr>
          </a:p>
          <a:p>
            <a:pPr marL="305435" indent="-305435" algn="just"/>
            <a:r>
              <a:rPr lang="en-US" sz="2400" b="1">
                <a:latin typeface="Calibri"/>
                <a:ea typeface="+mn-lt"/>
                <a:cs typeface="+mn-lt"/>
              </a:rPr>
              <a:t>Finding the correlation between the Amazon product reviews and the rating of the products given by the customers.</a:t>
            </a:r>
            <a:endParaRPr lang="en-US" sz="2400" b="1">
              <a:latin typeface="Calibri"/>
              <a:cs typeface="Calibri"/>
            </a:endParaRPr>
          </a:p>
          <a:p>
            <a:pPr marL="305435" indent="-305435" algn="just"/>
            <a:endParaRPr lang="en-US" sz="2400" b="1">
              <a:latin typeface="Calibri"/>
              <a:cs typeface="Calibri"/>
            </a:endParaRPr>
          </a:p>
        </p:txBody>
      </p:sp>
    </p:spTree>
    <p:extLst>
      <p:ext uri="{BB962C8B-B14F-4D97-AF65-F5344CB8AC3E}">
        <p14:creationId xmlns:p14="http://schemas.microsoft.com/office/powerpoint/2010/main" val="3175015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3639DE12-CF5B-404C-ADEB-CCC6C810C9B4}"/>
              </a:ext>
            </a:extLst>
          </p:cNvPr>
          <p:cNvPicPr>
            <a:picLocks noChangeAspect="1"/>
          </p:cNvPicPr>
          <p:nvPr/>
        </p:nvPicPr>
        <p:blipFill>
          <a:blip r:embed="rId2"/>
          <a:stretch>
            <a:fillRect/>
          </a:stretch>
        </p:blipFill>
        <p:spPr>
          <a:xfrm>
            <a:off x="710294" y="1039410"/>
            <a:ext cx="5968092" cy="5486750"/>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F31865F0-2592-4736-9DFF-0200A096DF20}"/>
              </a:ext>
            </a:extLst>
          </p:cNvPr>
          <p:cNvPicPr>
            <a:picLocks noChangeAspect="1"/>
          </p:cNvPicPr>
          <p:nvPr/>
        </p:nvPicPr>
        <p:blipFill>
          <a:blip r:embed="rId3"/>
          <a:stretch>
            <a:fillRect/>
          </a:stretch>
        </p:blipFill>
        <p:spPr>
          <a:xfrm>
            <a:off x="6887935" y="2375807"/>
            <a:ext cx="4716235" cy="2813957"/>
          </a:xfrm>
          <a:prstGeom prst="rect">
            <a:avLst/>
          </a:prstGeom>
        </p:spPr>
      </p:pic>
      <p:sp>
        <p:nvSpPr>
          <p:cNvPr id="6" name="TextBox 5">
            <a:extLst>
              <a:ext uri="{FF2B5EF4-FFF2-40B4-BE49-F238E27FC236}">
                <a16:creationId xmlns:a16="http://schemas.microsoft.com/office/drawing/2014/main" id="{A7C89578-164A-4713-A972-A39E758650B0}"/>
              </a:ext>
            </a:extLst>
          </p:cNvPr>
          <p:cNvSpPr txBox="1"/>
          <p:nvPr/>
        </p:nvSpPr>
        <p:spPr>
          <a:xfrm>
            <a:off x="7350580" y="5581650"/>
            <a:ext cx="47162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latin typeface="Calibri"/>
                <a:cs typeface="Helvetica"/>
              </a:rPr>
              <a:t>This model has 72% accuracy.</a:t>
            </a:r>
          </a:p>
        </p:txBody>
      </p:sp>
    </p:spTree>
    <p:extLst>
      <p:ext uri="{BB962C8B-B14F-4D97-AF65-F5344CB8AC3E}">
        <p14:creationId xmlns:p14="http://schemas.microsoft.com/office/powerpoint/2010/main" val="24615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19A0F646-7AEC-43C8-BCFC-D4028E11A9ED}"/>
              </a:ext>
            </a:extLst>
          </p:cNvPr>
          <p:cNvPicPr>
            <a:picLocks noChangeAspect="1"/>
          </p:cNvPicPr>
          <p:nvPr/>
        </p:nvPicPr>
        <p:blipFill>
          <a:blip r:embed="rId2"/>
          <a:stretch>
            <a:fillRect/>
          </a:stretch>
        </p:blipFill>
        <p:spPr>
          <a:xfrm>
            <a:off x="574221" y="826285"/>
            <a:ext cx="5301343" cy="560003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5CC52523-94E1-480E-9808-F6C31E268E92}"/>
              </a:ext>
            </a:extLst>
          </p:cNvPr>
          <p:cNvPicPr>
            <a:picLocks noChangeAspect="1"/>
          </p:cNvPicPr>
          <p:nvPr/>
        </p:nvPicPr>
        <p:blipFill>
          <a:blip r:embed="rId3"/>
          <a:stretch>
            <a:fillRect/>
          </a:stretch>
        </p:blipFill>
        <p:spPr>
          <a:xfrm>
            <a:off x="6098722" y="824224"/>
            <a:ext cx="5532664" cy="5604159"/>
          </a:xfrm>
          <a:prstGeom prst="rect">
            <a:avLst/>
          </a:prstGeom>
        </p:spPr>
      </p:pic>
    </p:spTree>
    <p:extLst>
      <p:ext uri="{BB962C8B-B14F-4D97-AF65-F5344CB8AC3E}">
        <p14:creationId xmlns:p14="http://schemas.microsoft.com/office/powerpoint/2010/main" val="582589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BF49C-3BA3-42F4-AA39-7498E16986D7}"/>
              </a:ext>
            </a:extLst>
          </p:cNvPr>
          <p:cNvSpPr txBox="1"/>
          <p:nvPr/>
        </p:nvSpPr>
        <p:spPr>
          <a:xfrm>
            <a:off x="560615" y="805543"/>
            <a:ext cx="110707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stellar"/>
                <a:cs typeface="Calibri"/>
              </a:rPr>
              <a:t>Random Forest</a:t>
            </a:r>
            <a:endParaRPr lang="en-US" sz="3200">
              <a:latin typeface="Castellar"/>
            </a:endParaRPr>
          </a:p>
        </p:txBody>
      </p:sp>
      <p:sp>
        <p:nvSpPr>
          <p:cNvPr id="3" name="TextBox 2">
            <a:extLst>
              <a:ext uri="{FF2B5EF4-FFF2-40B4-BE49-F238E27FC236}">
                <a16:creationId xmlns:a16="http://schemas.microsoft.com/office/drawing/2014/main" id="{FAA9F3DE-DC05-4FB9-A509-CBFD720286B8}"/>
              </a:ext>
            </a:extLst>
          </p:cNvPr>
          <p:cNvSpPr txBox="1"/>
          <p:nvPr/>
        </p:nvSpPr>
        <p:spPr>
          <a:xfrm>
            <a:off x="560615" y="1594757"/>
            <a:ext cx="1107077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US" sz="2400" b="1">
                <a:latin typeface="Calibri"/>
                <a:cs typeface="Calibri"/>
              </a:rPr>
              <a:t>Random forests is a supervised learning algorithm. It can be used both for classification and regression. It is also the most flexible and easy to use algorithm. A forest is comprised of trees. </a:t>
            </a:r>
          </a:p>
          <a:p>
            <a:pPr marL="342900" indent="-342900" algn="just">
              <a:buFont typeface="Wingdings"/>
              <a:buChar char="§"/>
            </a:pPr>
            <a:endParaRPr lang="en-US" sz="2400" b="1">
              <a:latin typeface="Calibri"/>
              <a:cs typeface="Calibri"/>
            </a:endParaRPr>
          </a:p>
          <a:p>
            <a:pPr marL="342900" indent="-342900" algn="just">
              <a:buFont typeface="Wingdings"/>
              <a:buChar char="§"/>
            </a:pPr>
            <a:r>
              <a:rPr lang="en-US" sz="2400" b="1">
                <a:latin typeface="Calibri"/>
                <a:cs typeface="Calibri"/>
              </a:rPr>
              <a:t>It is said that the more trees it has, the more robust a forest is. Random forests creates decision trees on randomly selected data samples, gets prediction from each tree and selects the best solution by means of voting. It also provides a pretty good indicator of the feature importance.</a:t>
            </a:r>
          </a:p>
          <a:p>
            <a:pPr marL="342900" indent="-342900" algn="just">
              <a:buFont typeface="Wingdings"/>
              <a:buChar char="§"/>
            </a:pPr>
            <a:endParaRPr lang="en-US" sz="2400" b="1">
              <a:latin typeface="Calibri"/>
              <a:cs typeface="Calibri"/>
            </a:endParaRPr>
          </a:p>
          <a:p>
            <a:pPr marL="342900" indent="-342900" algn="just">
              <a:buFont typeface="Wingdings"/>
              <a:buChar char="§"/>
            </a:pPr>
            <a:r>
              <a:rPr lang="en-US" sz="2400" b="1">
                <a:latin typeface="Calibri"/>
                <a:ea typeface="+mn-lt"/>
                <a:cs typeface="+mn-lt"/>
              </a:rPr>
              <a:t>Random forests have a variety of applications, such as recommendation engines, image classification and feature selection. It can be used to classify loyal loan applicants, identify fraudulent activity and predict diseases. It lies at the base of the Boruta algorithm, which selects important features in a dataset. </a:t>
            </a:r>
            <a:endParaRPr lang="en-US" sz="2400" b="1">
              <a:latin typeface="Calibri"/>
              <a:cs typeface="Calibri"/>
            </a:endParaRPr>
          </a:p>
        </p:txBody>
      </p:sp>
    </p:spTree>
    <p:extLst>
      <p:ext uri="{BB962C8B-B14F-4D97-AF65-F5344CB8AC3E}">
        <p14:creationId xmlns:p14="http://schemas.microsoft.com/office/powerpoint/2010/main" val="54891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generated with high confidence">
            <a:extLst>
              <a:ext uri="{FF2B5EF4-FFF2-40B4-BE49-F238E27FC236}">
                <a16:creationId xmlns:a16="http://schemas.microsoft.com/office/drawing/2014/main" id="{0A68B643-BB8B-4C43-983C-452A77DAD795}"/>
              </a:ext>
            </a:extLst>
          </p:cNvPr>
          <p:cNvPicPr>
            <a:picLocks noChangeAspect="1"/>
          </p:cNvPicPr>
          <p:nvPr/>
        </p:nvPicPr>
        <p:blipFill>
          <a:blip r:embed="rId2"/>
          <a:stretch>
            <a:fillRect/>
          </a:stretch>
        </p:blipFill>
        <p:spPr>
          <a:xfrm>
            <a:off x="601436" y="885021"/>
            <a:ext cx="10989128" cy="5686671"/>
          </a:xfrm>
          <a:prstGeom prst="rect">
            <a:avLst/>
          </a:prstGeom>
        </p:spPr>
      </p:pic>
    </p:spTree>
    <p:extLst>
      <p:ext uri="{BB962C8B-B14F-4D97-AF65-F5344CB8AC3E}">
        <p14:creationId xmlns:p14="http://schemas.microsoft.com/office/powerpoint/2010/main" val="19506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person&#10;&#10;Description generated with high confidence">
            <a:extLst>
              <a:ext uri="{FF2B5EF4-FFF2-40B4-BE49-F238E27FC236}">
                <a16:creationId xmlns:a16="http://schemas.microsoft.com/office/drawing/2014/main" id="{4330CB33-E590-4DE9-867B-38A7CF1775F3}"/>
              </a:ext>
            </a:extLst>
          </p:cNvPr>
          <p:cNvPicPr>
            <a:picLocks noChangeAspect="1"/>
          </p:cNvPicPr>
          <p:nvPr/>
        </p:nvPicPr>
        <p:blipFill>
          <a:blip r:embed="rId2"/>
          <a:stretch>
            <a:fillRect/>
          </a:stretch>
        </p:blipFill>
        <p:spPr>
          <a:xfrm>
            <a:off x="846365" y="728935"/>
            <a:ext cx="10648949" cy="1617346"/>
          </a:xfrm>
          <a:prstGeom prst="rect">
            <a:avLst/>
          </a:prstGeom>
        </p:spPr>
      </p:pic>
      <p:pic>
        <p:nvPicPr>
          <p:cNvPr id="4" name="Picture 4" descr="A picture containing black, monitor, screen, side&#10;&#10;Description generated with very high confidence">
            <a:extLst>
              <a:ext uri="{FF2B5EF4-FFF2-40B4-BE49-F238E27FC236}">
                <a16:creationId xmlns:a16="http://schemas.microsoft.com/office/drawing/2014/main" id="{93EDBEA0-86A3-43C4-92B4-8737E62CAAFE}"/>
              </a:ext>
            </a:extLst>
          </p:cNvPr>
          <p:cNvPicPr>
            <a:picLocks noChangeAspect="1"/>
          </p:cNvPicPr>
          <p:nvPr/>
        </p:nvPicPr>
        <p:blipFill>
          <a:blip r:embed="rId3"/>
          <a:stretch>
            <a:fillRect/>
          </a:stretch>
        </p:blipFill>
        <p:spPr>
          <a:xfrm>
            <a:off x="846365" y="2397980"/>
            <a:ext cx="10655753" cy="4388863"/>
          </a:xfrm>
          <a:prstGeom prst="rect">
            <a:avLst/>
          </a:prstGeom>
        </p:spPr>
      </p:pic>
    </p:spTree>
    <p:extLst>
      <p:ext uri="{BB962C8B-B14F-4D97-AF65-F5344CB8AC3E}">
        <p14:creationId xmlns:p14="http://schemas.microsoft.com/office/powerpoint/2010/main" val="1852969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5F567-BF17-498E-885F-4CE91B2C1457}"/>
              </a:ext>
            </a:extLst>
          </p:cNvPr>
          <p:cNvSpPr txBox="1"/>
          <p:nvPr/>
        </p:nvSpPr>
        <p:spPr>
          <a:xfrm>
            <a:off x="723900" y="710293"/>
            <a:ext cx="1073059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latin typeface="Calibri"/>
                <a:cs typeface="Calibri"/>
              </a:rPr>
              <a:t>We can increase the accuracy of decision tree using following ways:</a:t>
            </a:r>
            <a:endParaRPr lang="en-US"/>
          </a:p>
          <a:p>
            <a:pPr algn="just"/>
            <a:endParaRPr lang="en-US" sz="2400" b="1">
              <a:latin typeface="Calibri"/>
              <a:cs typeface="Calibri"/>
            </a:endParaRPr>
          </a:p>
          <a:p>
            <a:pPr marL="342900" indent="-342900" algn="just">
              <a:buFont typeface="Wingdings"/>
              <a:buChar char="§"/>
            </a:pPr>
            <a:r>
              <a:rPr lang="en-US" sz="2400" b="1">
                <a:latin typeface="Calibri"/>
                <a:cs typeface="Calibri"/>
              </a:rPr>
              <a:t>Feature Importance: We need to select only important features those drives the prediction of the review text. By selecting important features, we are removing the redundant data from the calculation. The below output where we are selecting the features with greater than 0.007 importance.</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4163B25E-3089-4201-9923-0B14ADBEEB8D}"/>
              </a:ext>
            </a:extLst>
          </p:cNvPr>
          <p:cNvPicPr>
            <a:picLocks noChangeAspect="1"/>
          </p:cNvPicPr>
          <p:nvPr/>
        </p:nvPicPr>
        <p:blipFill>
          <a:blip r:embed="rId2"/>
          <a:stretch>
            <a:fillRect/>
          </a:stretch>
        </p:blipFill>
        <p:spPr>
          <a:xfrm>
            <a:off x="2207079" y="2968704"/>
            <a:ext cx="7791449" cy="3791697"/>
          </a:xfrm>
          <a:prstGeom prst="rect">
            <a:avLst/>
          </a:prstGeom>
        </p:spPr>
      </p:pic>
    </p:spTree>
    <p:extLst>
      <p:ext uri="{BB962C8B-B14F-4D97-AF65-F5344CB8AC3E}">
        <p14:creationId xmlns:p14="http://schemas.microsoft.com/office/powerpoint/2010/main" val="3801519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07030-066C-475C-A2A4-49376802A50F}"/>
              </a:ext>
            </a:extLst>
          </p:cNvPr>
          <p:cNvSpPr txBox="1"/>
          <p:nvPr/>
        </p:nvSpPr>
        <p:spPr>
          <a:xfrm>
            <a:off x="710293" y="751114"/>
            <a:ext cx="108122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cs typeface="Calibri"/>
              </a:rPr>
              <a:t>The visual representation of feature importance</a:t>
            </a:r>
          </a:p>
        </p:txBody>
      </p:sp>
      <p:pic>
        <p:nvPicPr>
          <p:cNvPr id="3" name="Picture 3" descr="A screenshot of a cell phone&#10;&#10;Description generated with very high confidence">
            <a:extLst>
              <a:ext uri="{FF2B5EF4-FFF2-40B4-BE49-F238E27FC236}">
                <a16:creationId xmlns:a16="http://schemas.microsoft.com/office/drawing/2014/main" id="{72CF5808-B938-4F3B-B08C-563794A76FF8}"/>
              </a:ext>
            </a:extLst>
          </p:cNvPr>
          <p:cNvPicPr>
            <a:picLocks noChangeAspect="1"/>
          </p:cNvPicPr>
          <p:nvPr/>
        </p:nvPicPr>
        <p:blipFill>
          <a:blip r:embed="rId2"/>
          <a:stretch>
            <a:fillRect/>
          </a:stretch>
        </p:blipFill>
        <p:spPr>
          <a:xfrm>
            <a:off x="2043793" y="1214215"/>
            <a:ext cx="8090807" cy="5504534"/>
          </a:xfrm>
          <a:prstGeom prst="rect">
            <a:avLst/>
          </a:prstGeom>
        </p:spPr>
      </p:pic>
    </p:spTree>
    <p:extLst>
      <p:ext uri="{BB962C8B-B14F-4D97-AF65-F5344CB8AC3E}">
        <p14:creationId xmlns:p14="http://schemas.microsoft.com/office/powerpoint/2010/main" val="3478676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7A80F-DAA7-45D1-A19F-71F507BA1BC5}"/>
              </a:ext>
            </a:extLst>
          </p:cNvPr>
          <p:cNvSpPr txBox="1"/>
          <p:nvPr/>
        </p:nvSpPr>
        <p:spPr>
          <a:xfrm>
            <a:off x="805543" y="85997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b="1">
                <a:latin typeface="Calibri"/>
                <a:cs typeface="Calibri"/>
              </a:rPr>
              <a:t>Algorithm tuning</a:t>
            </a:r>
            <a:endParaRPr lang="en-US"/>
          </a:p>
        </p:txBody>
      </p:sp>
      <p:sp>
        <p:nvSpPr>
          <p:cNvPr id="3" name="TextBox 2">
            <a:extLst>
              <a:ext uri="{FF2B5EF4-FFF2-40B4-BE49-F238E27FC236}">
                <a16:creationId xmlns:a16="http://schemas.microsoft.com/office/drawing/2014/main" id="{4A3F5FDF-F347-4A71-962D-70AE70074D55}"/>
              </a:ext>
            </a:extLst>
          </p:cNvPr>
          <p:cNvSpPr txBox="1"/>
          <p:nvPr/>
        </p:nvSpPr>
        <p:spPr>
          <a:xfrm>
            <a:off x="1091293" y="1662793"/>
            <a:ext cx="103223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Arial"/>
              </a:rPr>
              <a:t>The objective of parameter tuning is to find the optimum value for each parameter to improve the accuracy of the model.</a:t>
            </a:r>
          </a:p>
        </p:txBody>
      </p:sp>
      <p:pic>
        <p:nvPicPr>
          <p:cNvPr id="4" name="Picture 4" descr="A screen shot of a computer&#10;&#10;Description generated with high confidence">
            <a:extLst>
              <a:ext uri="{FF2B5EF4-FFF2-40B4-BE49-F238E27FC236}">
                <a16:creationId xmlns:a16="http://schemas.microsoft.com/office/drawing/2014/main" id="{38CDF73E-3B93-4E16-B9FA-857A26EE393F}"/>
              </a:ext>
            </a:extLst>
          </p:cNvPr>
          <p:cNvPicPr>
            <a:picLocks noChangeAspect="1"/>
          </p:cNvPicPr>
          <p:nvPr/>
        </p:nvPicPr>
        <p:blipFill>
          <a:blip r:embed="rId2"/>
          <a:stretch>
            <a:fillRect/>
          </a:stretch>
        </p:blipFill>
        <p:spPr>
          <a:xfrm>
            <a:off x="1091294" y="2864717"/>
            <a:ext cx="10322377" cy="2312388"/>
          </a:xfrm>
          <a:prstGeom prst="rect">
            <a:avLst/>
          </a:prstGeom>
        </p:spPr>
      </p:pic>
    </p:spTree>
    <p:extLst>
      <p:ext uri="{BB962C8B-B14F-4D97-AF65-F5344CB8AC3E}">
        <p14:creationId xmlns:p14="http://schemas.microsoft.com/office/powerpoint/2010/main" val="3642672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A12ED-87F7-44C1-B58B-1FC2FF732C43}"/>
              </a:ext>
            </a:extLst>
          </p:cNvPr>
          <p:cNvSpPr txBox="1"/>
          <p:nvPr/>
        </p:nvSpPr>
        <p:spPr>
          <a:xfrm>
            <a:off x="723900" y="819150"/>
            <a:ext cx="107033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latin typeface="Castellar"/>
                <a:cs typeface="Helvetica"/>
              </a:rPr>
              <a:t>SUPPORT VECTOR MACHINES ( SVM )</a:t>
            </a:r>
          </a:p>
        </p:txBody>
      </p:sp>
      <p:sp>
        <p:nvSpPr>
          <p:cNvPr id="3" name="TextBox 2">
            <a:extLst>
              <a:ext uri="{FF2B5EF4-FFF2-40B4-BE49-F238E27FC236}">
                <a16:creationId xmlns:a16="http://schemas.microsoft.com/office/drawing/2014/main" id="{4978BA1A-29F8-4C28-AB4C-0A1ADF9A68E9}"/>
              </a:ext>
            </a:extLst>
          </p:cNvPr>
          <p:cNvSpPr txBox="1"/>
          <p:nvPr/>
        </p:nvSpPr>
        <p:spPr>
          <a:xfrm>
            <a:off x="887186" y="1717221"/>
            <a:ext cx="1060812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IN" sz="2400" b="1">
                <a:latin typeface="Calibri"/>
                <a:cs typeface="Helvetica"/>
              </a:rPr>
              <a:t>SVM offers very high accuracy compared to other classifiers such as logistic regression, and decision trees. It is known for its kernel trick to handle nonlinear input spaces. It is used in a variety of applications such as face detection, intrusion detection, classification of emails, news articles and web pages, classification of genes, and handwriting recognition.</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SVM is an exciting algorithm and the concepts are relatively simple. The classifier separates data points using a hyperplane with the largest amount of margin. </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That's why an SVM classifier is also known as a discriminative classifier. SVM finds an optimal hyperplane which helps in classifying new data points.</a:t>
            </a:r>
            <a:endParaRPr lang="en-US">
              <a:latin typeface="Gill Sans MT" panose="020B0502020104020203"/>
              <a:cs typeface="Helvetica"/>
            </a:endParaRPr>
          </a:p>
        </p:txBody>
      </p:sp>
    </p:spTree>
    <p:extLst>
      <p:ext uri="{BB962C8B-B14F-4D97-AF65-F5344CB8AC3E}">
        <p14:creationId xmlns:p14="http://schemas.microsoft.com/office/powerpoint/2010/main" val="14523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high confidence">
            <a:extLst>
              <a:ext uri="{FF2B5EF4-FFF2-40B4-BE49-F238E27FC236}">
                <a16:creationId xmlns:a16="http://schemas.microsoft.com/office/drawing/2014/main" id="{FECD5D5B-0C76-4391-B9A7-D64F4D75D240}"/>
              </a:ext>
            </a:extLst>
          </p:cNvPr>
          <p:cNvPicPr>
            <a:picLocks noChangeAspect="1"/>
          </p:cNvPicPr>
          <p:nvPr/>
        </p:nvPicPr>
        <p:blipFill>
          <a:blip r:embed="rId2"/>
          <a:stretch>
            <a:fillRect/>
          </a:stretch>
        </p:blipFill>
        <p:spPr>
          <a:xfrm>
            <a:off x="900793" y="894015"/>
            <a:ext cx="10390414" cy="5818363"/>
          </a:xfrm>
          <a:prstGeom prst="rect">
            <a:avLst/>
          </a:prstGeom>
        </p:spPr>
      </p:pic>
    </p:spTree>
    <p:extLst>
      <p:ext uri="{BB962C8B-B14F-4D97-AF65-F5344CB8AC3E}">
        <p14:creationId xmlns:p14="http://schemas.microsoft.com/office/powerpoint/2010/main" val="2731268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7753-BBCB-492F-9A61-F17D99401614}"/>
              </a:ext>
            </a:extLst>
          </p:cNvPr>
          <p:cNvSpPr>
            <a:spLocks noGrp="1"/>
          </p:cNvSpPr>
          <p:nvPr>
            <p:ph type="title"/>
          </p:nvPr>
        </p:nvSpPr>
        <p:spPr/>
        <p:txBody>
          <a:bodyPr>
            <a:normAutofit/>
          </a:bodyPr>
          <a:lstStyle/>
          <a:p>
            <a:r>
              <a:rPr lang="en-US" sz="4000" b="1">
                <a:latin typeface="Colonna MT"/>
              </a:rPr>
              <a:t>The flow of code</a:t>
            </a:r>
          </a:p>
        </p:txBody>
      </p:sp>
      <p:sp>
        <p:nvSpPr>
          <p:cNvPr id="3" name="Content Placeholder 2">
            <a:extLst>
              <a:ext uri="{FF2B5EF4-FFF2-40B4-BE49-F238E27FC236}">
                <a16:creationId xmlns:a16="http://schemas.microsoft.com/office/drawing/2014/main" id="{EF36585C-5131-4658-A560-56536FF813AC}"/>
              </a:ext>
            </a:extLst>
          </p:cNvPr>
          <p:cNvSpPr>
            <a:spLocks noGrp="1"/>
          </p:cNvSpPr>
          <p:nvPr>
            <p:ph idx="1"/>
          </p:nvPr>
        </p:nvSpPr>
        <p:spPr/>
        <p:txBody>
          <a:bodyPr>
            <a:normAutofit/>
          </a:bodyPr>
          <a:lstStyle/>
          <a:p>
            <a:pPr marL="305435" indent="-305435" algn="just"/>
            <a:r>
              <a:rPr lang="en-US" sz="2400" b="1">
                <a:latin typeface="Calibri"/>
                <a:ea typeface="+mn-lt"/>
                <a:cs typeface="+mn-lt"/>
              </a:rPr>
              <a:t>Importing Data</a:t>
            </a:r>
            <a:endParaRPr lang="en-US" sz="2400" b="1"/>
          </a:p>
          <a:p>
            <a:pPr marL="305435" indent="-305435" algn="just"/>
            <a:r>
              <a:rPr lang="en-US" sz="2400" b="1">
                <a:latin typeface="Calibri"/>
                <a:ea typeface="+mn-lt"/>
                <a:cs typeface="+mn-lt"/>
              </a:rPr>
              <a:t>Data Pre-Processing</a:t>
            </a:r>
          </a:p>
          <a:p>
            <a:pPr marL="305435" indent="-305435" algn="just"/>
            <a:r>
              <a:rPr lang="en-US" sz="2400" b="1">
                <a:latin typeface="Calibri"/>
                <a:ea typeface="+mn-lt"/>
                <a:cs typeface="+mn-lt"/>
              </a:rPr>
              <a:t>Create Training set and Validation Set</a:t>
            </a:r>
          </a:p>
          <a:p>
            <a:pPr marL="305435" indent="-305435" algn="just"/>
            <a:r>
              <a:rPr lang="en-US" sz="2400" b="1">
                <a:latin typeface="Calibri"/>
                <a:ea typeface="+mn-lt"/>
                <a:cs typeface="+mn-lt"/>
              </a:rPr>
              <a:t>Training of the model</a:t>
            </a:r>
          </a:p>
          <a:p>
            <a:pPr marL="305435" indent="-305435" algn="just"/>
            <a:r>
              <a:rPr lang="en-US" sz="2400" b="1">
                <a:latin typeface="Calibri"/>
                <a:ea typeface="+mn-lt"/>
                <a:cs typeface="+mn-lt"/>
              </a:rPr>
              <a:t>Prediction and Accuracy by different algorithms.</a:t>
            </a:r>
          </a:p>
          <a:p>
            <a:pPr marL="305435" indent="-305435" algn="just"/>
            <a:r>
              <a:rPr lang="en-US" sz="2400" b="1">
                <a:latin typeface="Calibri"/>
                <a:ea typeface="+mn-lt"/>
                <a:cs typeface="+mn-lt"/>
              </a:rPr>
              <a:t>Analysis</a:t>
            </a:r>
            <a:endParaRPr lang="en-US" sz="2400" b="1">
              <a:latin typeface="Calibri"/>
              <a:cs typeface="Calibri"/>
            </a:endParaRPr>
          </a:p>
        </p:txBody>
      </p:sp>
    </p:spTree>
    <p:extLst>
      <p:ext uri="{BB962C8B-B14F-4D97-AF65-F5344CB8AC3E}">
        <p14:creationId xmlns:p14="http://schemas.microsoft.com/office/powerpoint/2010/main" val="2660341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8B105-2446-4AA0-B091-72EBFFA38712}"/>
              </a:ext>
            </a:extLst>
          </p:cNvPr>
          <p:cNvSpPr txBox="1"/>
          <p:nvPr/>
        </p:nvSpPr>
        <p:spPr>
          <a:xfrm>
            <a:off x="887186" y="887186"/>
            <a:ext cx="104040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2400" b="1">
                <a:latin typeface="Calibri"/>
                <a:cs typeface="Helvetica"/>
              </a:rPr>
              <a:t>We trained our SVM model with different values of C and kernel.</a:t>
            </a:r>
            <a:endParaRPr lang="en-US" sz="2400" b="1">
              <a:latin typeface="Calibri"/>
              <a:cs typeface="Calibri"/>
            </a:endParaRPr>
          </a:p>
          <a:p>
            <a:pPr algn="just"/>
            <a:endParaRPr lang="en-IN" sz="2400" b="1">
              <a:latin typeface="Calibri"/>
              <a:cs typeface="Helvetica"/>
            </a:endParaRPr>
          </a:p>
          <a:p>
            <a:pPr algn="just"/>
            <a:r>
              <a:rPr lang="en-IN" sz="2400" b="1">
                <a:latin typeface="Calibri"/>
                <a:cs typeface="Helvetica"/>
              </a:rPr>
              <a:t>We found that maximum accuracy can be attained when kernel=”linear” &amp; C=1.</a:t>
            </a:r>
          </a:p>
          <a:p>
            <a:pPr algn="just"/>
            <a:endParaRPr lang="en-IN" sz="2400" b="1">
              <a:latin typeface="Calibri"/>
              <a:cs typeface="Helvetica"/>
            </a:endParaRPr>
          </a:p>
          <a:p>
            <a:pPr algn="just"/>
            <a:r>
              <a:rPr lang="en-IN" sz="2400" b="1">
                <a:latin typeface="Calibri"/>
                <a:ea typeface="+mn-lt"/>
                <a:cs typeface="+mn-lt"/>
              </a:rPr>
              <a:t>We tried all different values of kernel C and gamma and found the most optimal values</a:t>
            </a:r>
            <a:endParaRPr lang="en-IN" b="1">
              <a:latin typeface="Calibri"/>
              <a:cs typeface="Calibri"/>
            </a:endParaRPr>
          </a:p>
        </p:txBody>
      </p:sp>
      <p:pic>
        <p:nvPicPr>
          <p:cNvPr id="3" name="Picture 3" descr="A screen shot of a social media post&#10;&#10;Description generated with very high confidence">
            <a:extLst>
              <a:ext uri="{FF2B5EF4-FFF2-40B4-BE49-F238E27FC236}">
                <a16:creationId xmlns:a16="http://schemas.microsoft.com/office/drawing/2014/main" id="{DF8517FA-B618-4576-98A9-08A4BA7F7C85}"/>
              </a:ext>
            </a:extLst>
          </p:cNvPr>
          <p:cNvPicPr>
            <a:picLocks noChangeAspect="1"/>
          </p:cNvPicPr>
          <p:nvPr/>
        </p:nvPicPr>
        <p:blipFill>
          <a:blip r:embed="rId2"/>
          <a:stretch>
            <a:fillRect/>
          </a:stretch>
        </p:blipFill>
        <p:spPr>
          <a:xfrm>
            <a:off x="2452008" y="3354111"/>
            <a:ext cx="7287985" cy="3184170"/>
          </a:xfrm>
          <a:prstGeom prst="rect">
            <a:avLst/>
          </a:prstGeom>
        </p:spPr>
      </p:pic>
    </p:spTree>
    <p:extLst>
      <p:ext uri="{BB962C8B-B14F-4D97-AF65-F5344CB8AC3E}">
        <p14:creationId xmlns:p14="http://schemas.microsoft.com/office/powerpoint/2010/main" val="2354341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10BAD8-493E-406D-9AC6-BDBC78FF973B}"/>
              </a:ext>
            </a:extLst>
          </p:cNvPr>
          <p:cNvSpPr txBox="1"/>
          <p:nvPr/>
        </p:nvSpPr>
        <p:spPr>
          <a:xfrm>
            <a:off x="791936" y="751114"/>
            <a:ext cx="106897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rPr>
              <a:t>Confusion Matrix of </a:t>
            </a:r>
            <a:r>
              <a:rPr lang="en-US" sz="2400" b="1" dirty="0">
                <a:latin typeface="Calibri"/>
                <a:cs typeface="Calibri"/>
              </a:rPr>
              <a:t>SVM Model​</a:t>
            </a:r>
          </a:p>
        </p:txBody>
      </p:sp>
      <p:pic>
        <p:nvPicPr>
          <p:cNvPr id="3" name="Picture 3" descr="A screenshot of a cell phone&#10;&#10;Description generated with very high confidence">
            <a:extLst>
              <a:ext uri="{FF2B5EF4-FFF2-40B4-BE49-F238E27FC236}">
                <a16:creationId xmlns:a16="http://schemas.microsoft.com/office/drawing/2014/main" id="{99AF8FED-E618-4B30-A4D0-3AFD41DD7DBB}"/>
              </a:ext>
            </a:extLst>
          </p:cNvPr>
          <p:cNvPicPr>
            <a:picLocks noChangeAspect="1"/>
          </p:cNvPicPr>
          <p:nvPr/>
        </p:nvPicPr>
        <p:blipFill>
          <a:blip r:embed="rId2"/>
          <a:stretch>
            <a:fillRect/>
          </a:stretch>
        </p:blipFill>
        <p:spPr>
          <a:xfrm>
            <a:off x="1952172" y="1421481"/>
            <a:ext cx="8287657" cy="5224259"/>
          </a:xfrm>
          <a:prstGeom prst="rect">
            <a:avLst/>
          </a:prstGeom>
        </p:spPr>
      </p:pic>
    </p:spTree>
    <p:extLst>
      <p:ext uri="{BB962C8B-B14F-4D97-AF65-F5344CB8AC3E}">
        <p14:creationId xmlns:p14="http://schemas.microsoft.com/office/powerpoint/2010/main" val="383695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572BC1B0-84B4-4F3F-B10A-3700C38A1C5A}"/>
              </a:ext>
            </a:extLst>
          </p:cNvPr>
          <p:cNvPicPr>
            <a:picLocks noChangeAspect="1"/>
          </p:cNvPicPr>
          <p:nvPr/>
        </p:nvPicPr>
        <p:blipFill>
          <a:blip r:embed="rId2"/>
          <a:stretch>
            <a:fillRect/>
          </a:stretch>
        </p:blipFill>
        <p:spPr>
          <a:xfrm>
            <a:off x="2808515" y="1147722"/>
            <a:ext cx="6574971" cy="5070556"/>
          </a:xfrm>
          <a:prstGeom prst="rect">
            <a:avLst/>
          </a:prstGeom>
        </p:spPr>
      </p:pic>
    </p:spTree>
    <p:extLst>
      <p:ext uri="{BB962C8B-B14F-4D97-AF65-F5344CB8AC3E}">
        <p14:creationId xmlns:p14="http://schemas.microsoft.com/office/powerpoint/2010/main" val="2323089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0C241-44F5-4FF2-953F-EA162D699D81}"/>
              </a:ext>
            </a:extLst>
          </p:cNvPr>
          <p:cNvSpPr txBox="1"/>
          <p:nvPr/>
        </p:nvSpPr>
        <p:spPr>
          <a:xfrm>
            <a:off x="764721" y="805543"/>
            <a:ext cx="106625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a:latin typeface="Castellar"/>
                <a:cs typeface="Helvetica"/>
              </a:rPr>
              <a:t>K-Nearest Neighbours</a:t>
            </a:r>
            <a:endParaRPr lang="en-US" sz="3200" b="1">
              <a:latin typeface="Castellar"/>
            </a:endParaRPr>
          </a:p>
        </p:txBody>
      </p:sp>
      <p:sp>
        <p:nvSpPr>
          <p:cNvPr id="3" name="TextBox 2">
            <a:extLst>
              <a:ext uri="{FF2B5EF4-FFF2-40B4-BE49-F238E27FC236}">
                <a16:creationId xmlns:a16="http://schemas.microsoft.com/office/drawing/2014/main" id="{E15FC110-2C46-473D-88F3-FD0FE8515F5B}"/>
              </a:ext>
            </a:extLst>
          </p:cNvPr>
          <p:cNvSpPr txBox="1"/>
          <p:nvPr/>
        </p:nvSpPr>
        <p:spPr>
          <a:xfrm>
            <a:off x="887186" y="1553936"/>
            <a:ext cx="1063534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IN" sz="2400" b="1">
                <a:latin typeface="Calibri"/>
                <a:cs typeface="Helvetica"/>
              </a:rPr>
              <a:t>K-Nearest Neighbours, or KNN for short, is one of the simplest machine learning algorithms and is used in a wide array of institutions. </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KNN is a non-parametric, lazy learning algorithm. When we say a technique is non-parametric, it means that it does not make any assumptions about the underlying data. In other words, it makes its selection based off of the proximity to other data points regardless of what feature the numerical values represent. </a:t>
            </a:r>
            <a:endParaRPr lang="en-US">
              <a:latin typeface="Gill Sans MT" panose="020B0502020104020203"/>
              <a:cs typeface="Helvetica"/>
            </a:endParaRPr>
          </a:p>
          <a:p>
            <a:pPr marL="342900" indent="-342900" algn="just">
              <a:buFont typeface="Wingdings"/>
              <a:buChar char="§"/>
            </a:pPr>
            <a:endParaRPr lang="en-IN" sz="2400" b="1">
              <a:latin typeface="Calibri"/>
              <a:cs typeface="Helvetica"/>
            </a:endParaRPr>
          </a:p>
          <a:p>
            <a:pPr marL="342900" indent="-342900" algn="just">
              <a:buFont typeface="Wingdings"/>
              <a:buChar char="§"/>
            </a:pPr>
            <a:r>
              <a:rPr lang="en-IN" sz="2400" b="1">
                <a:latin typeface="Calibri"/>
                <a:cs typeface="Helvetica"/>
              </a:rPr>
              <a:t>Being a lazy learning algorithm implies that there is little to no training phase. Therefore, we can immediately classify new data points as they present themselves.</a:t>
            </a:r>
            <a:endParaRPr lang="en-US"/>
          </a:p>
        </p:txBody>
      </p:sp>
    </p:spTree>
    <p:extLst>
      <p:ext uri="{BB962C8B-B14F-4D97-AF65-F5344CB8AC3E}">
        <p14:creationId xmlns:p14="http://schemas.microsoft.com/office/powerpoint/2010/main" val="673238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39A74815-ADB6-47F1-97B0-5CFE4BFC4B21}"/>
              </a:ext>
            </a:extLst>
          </p:cNvPr>
          <p:cNvPicPr>
            <a:picLocks noChangeAspect="1"/>
          </p:cNvPicPr>
          <p:nvPr/>
        </p:nvPicPr>
        <p:blipFill>
          <a:blip r:embed="rId2"/>
          <a:stretch>
            <a:fillRect/>
          </a:stretch>
        </p:blipFill>
        <p:spPr>
          <a:xfrm>
            <a:off x="941615" y="771254"/>
            <a:ext cx="6226628" cy="2498815"/>
          </a:xfrm>
          <a:prstGeom prst="rect">
            <a:avLst/>
          </a:prstGeom>
        </p:spPr>
      </p:pic>
      <p:sp>
        <p:nvSpPr>
          <p:cNvPr id="5" name="TextBox 4">
            <a:extLst>
              <a:ext uri="{FF2B5EF4-FFF2-40B4-BE49-F238E27FC236}">
                <a16:creationId xmlns:a16="http://schemas.microsoft.com/office/drawing/2014/main" id="{7FE3D826-5BAF-44FF-94D5-454DCD327C9C}"/>
              </a:ext>
            </a:extLst>
          </p:cNvPr>
          <p:cNvSpPr txBox="1"/>
          <p:nvPr/>
        </p:nvSpPr>
        <p:spPr>
          <a:xfrm>
            <a:off x="7935686" y="1431471"/>
            <a:ext cx="3886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latin typeface="Calibri"/>
                <a:cs typeface="Helvetica"/>
              </a:rPr>
              <a:t>We trained our model initially with n=1 and got an accuracy of 62%.</a:t>
            </a:r>
            <a:endParaRPr lang="en-US" sz="2400" b="1">
              <a:latin typeface="Calibri"/>
              <a:cs typeface="Calibri"/>
            </a:endParaRPr>
          </a:p>
        </p:txBody>
      </p:sp>
      <p:pic>
        <p:nvPicPr>
          <p:cNvPr id="6" name="Picture 6" descr="A screenshot of a cell phone&#10;&#10;Description generated with very high confidence">
            <a:extLst>
              <a:ext uri="{FF2B5EF4-FFF2-40B4-BE49-F238E27FC236}">
                <a16:creationId xmlns:a16="http://schemas.microsoft.com/office/drawing/2014/main" id="{86502D6D-7125-49A4-95B7-3EED57C6627C}"/>
              </a:ext>
            </a:extLst>
          </p:cNvPr>
          <p:cNvPicPr>
            <a:picLocks noChangeAspect="1"/>
          </p:cNvPicPr>
          <p:nvPr/>
        </p:nvPicPr>
        <p:blipFill>
          <a:blip r:embed="rId3"/>
          <a:stretch>
            <a:fillRect/>
          </a:stretch>
        </p:blipFill>
        <p:spPr>
          <a:xfrm>
            <a:off x="941614" y="3478256"/>
            <a:ext cx="6240235" cy="3289668"/>
          </a:xfrm>
          <a:prstGeom prst="rect">
            <a:avLst/>
          </a:prstGeom>
        </p:spPr>
      </p:pic>
      <p:sp>
        <p:nvSpPr>
          <p:cNvPr id="8" name="TextBox 7">
            <a:extLst>
              <a:ext uri="{FF2B5EF4-FFF2-40B4-BE49-F238E27FC236}">
                <a16:creationId xmlns:a16="http://schemas.microsoft.com/office/drawing/2014/main" id="{FF0542A9-57BC-48C8-9879-AA06FC00D995}"/>
              </a:ext>
            </a:extLst>
          </p:cNvPr>
          <p:cNvSpPr txBox="1"/>
          <p:nvPr/>
        </p:nvSpPr>
        <p:spPr>
          <a:xfrm>
            <a:off x="7935685" y="4098471"/>
            <a:ext cx="3886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a:latin typeface="Calibri"/>
                <a:cs typeface="Helvetica"/>
              </a:rPr>
              <a:t>Then we performed parameter optimization, </a:t>
            </a:r>
            <a:r>
              <a:rPr lang="en-IN" sz="2400" b="1">
                <a:latin typeface="Calibri"/>
                <a:ea typeface="+mn-lt"/>
                <a:cs typeface="Helvetica"/>
              </a:rPr>
              <a:t>b</a:t>
            </a:r>
            <a:r>
              <a:rPr lang="en-IN" sz="2400" b="1">
                <a:latin typeface="Calibri"/>
                <a:ea typeface="+mn-lt"/>
                <a:cs typeface="+mn-lt"/>
              </a:rPr>
              <a:t>ut this didn’t help much in increasing the accuracy of the model. </a:t>
            </a:r>
            <a:endParaRPr lang="en-US" sz="2400" b="1">
              <a:latin typeface="Calibri"/>
              <a:cs typeface="Calibri"/>
            </a:endParaRPr>
          </a:p>
        </p:txBody>
      </p:sp>
    </p:spTree>
    <p:extLst>
      <p:ext uri="{BB962C8B-B14F-4D97-AF65-F5344CB8AC3E}">
        <p14:creationId xmlns:p14="http://schemas.microsoft.com/office/powerpoint/2010/main" val="2205543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B84FD-D908-464D-96D2-010B7B129C6D}"/>
              </a:ext>
            </a:extLst>
          </p:cNvPr>
          <p:cNvSpPr txBox="1"/>
          <p:nvPr/>
        </p:nvSpPr>
        <p:spPr>
          <a:xfrm>
            <a:off x="764721" y="744311"/>
            <a:ext cx="106625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latin typeface="Calibri"/>
                <a:cs typeface="Calibri"/>
              </a:rPr>
              <a:t>We have created a word map based on the sentiments and reviews of the amazon products respectively.</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E98C591B-7A88-4EE4-A12F-5DC69E7601AE}"/>
              </a:ext>
            </a:extLst>
          </p:cNvPr>
          <p:cNvPicPr>
            <a:picLocks noChangeAspect="1"/>
          </p:cNvPicPr>
          <p:nvPr/>
        </p:nvPicPr>
        <p:blipFill>
          <a:blip r:embed="rId2"/>
          <a:stretch>
            <a:fillRect/>
          </a:stretch>
        </p:blipFill>
        <p:spPr>
          <a:xfrm>
            <a:off x="2166257" y="1579740"/>
            <a:ext cx="8294914" cy="1562198"/>
          </a:xfrm>
          <a:prstGeom prst="rect">
            <a:avLst/>
          </a:prstGeom>
        </p:spPr>
      </p:pic>
      <p:pic>
        <p:nvPicPr>
          <p:cNvPr id="5" name="Picture 5" descr="A close up of text on a black background&#10;&#10;Description generated with very high confidence">
            <a:extLst>
              <a:ext uri="{FF2B5EF4-FFF2-40B4-BE49-F238E27FC236}">
                <a16:creationId xmlns:a16="http://schemas.microsoft.com/office/drawing/2014/main" id="{EC254C45-5A2E-4063-93CA-B6AAB0BA68E5}"/>
              </a:ext>
            </a:extLst>
          </p:cNvPr>
          <p:cNvPicPr>
            <a:picLocks noChangeAspect="1"/>
          </p:cNvPicPr>
          <p:nvPr/>
        </p:nvPicPr>
        <p:blipFill>
          <a:blip r:embed="rId3"/>
          <a:stretch>
            <a:fillRect/>
          </a:stretch>
        </p:blipFill>
        <p:spPr>
          <a:xfrm>
            <a:off x="2166258" y="3144392"/>
            <a:ext cx="8288110" cy="3630824"/>
          </a:xfrm>
          <a:prstGeom prst="rect">
            <a:avLst/>
          </a:prstGeom>
        </p:spPr>
      </p:pic>
    </p:spTree>
    <p:extLst>
      <p:ext uri="{BB962C8B-B14F-4D97-AF65-F5344CB8AC3E}">
        <p14:creationId xmlns:p14="http://schemas.microsoft.com/office/powerpoint/2010/main" val="2708872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rawing&#10;&#10;Description generated with very high confidence">
            <a:extLst>
              <a:ext uri="{FF2B5EF4-FFF2-40B4-BE49-F238E27FC236}">
                <a16:creationId xmlns:a16="http://schemas.microsoft.com/office/drawing/2014/main" id="{50BF7F71-19EF-4EC1-86EE-EC28B40F2043}"/>
              </a:ext>
            </a:extLst>
          </p:cNvPr>
          <p:cNvPicPr>
            <a:picLocks noChangeAspect="1"/>
          </p:cNvPicPr>
          <p:nvPr/>
        </p:nvPicPr>
        <p:blipFill>
          <a:blip r:embed="rId2"/>
          <a:stretch>
            <a:fillRect/>
          </a:stretch>
        </p:blipFill>
        <p:spPr>
          <a:xfrm>
            <a:off x="1281794" y="714932"/>
            <a:ext cx="10118269" cy="2135210"/>
          </a:xfrm>
          <a:prstGeom prst="rect">
            <a:avLst/>
          </a:prstGeom>
        </p:spPr>
      </p:pic>
      <p:pic>
        <p:nvPicPr>
          <p:cNvPr id="4" name="Picture 4" descr="A close up of text on a black background&#10;&#10;Description generated with very high confidence">
            <a:extLst>
              <a:ext uri="{FF2B5EF4-FFF2-40B4-BE49-F238E27FC236}">
                <a16:creationId xmlns:a16="http://schemas.microsoft.com/office/drawing/2014/main" id="{13BC21E7-06CB-4E44-BA56-789DA3309E65}"/>
              </a:ext>
            </a:extLst>
          </p:cNvPr>
          <p:cNvPicPr>
            <a:picLocks noChangeAspect="1"/>
          </p:cNvPicPr>
          <p:nvPr/>
        </p:nvPicPr>
        <p:blipFill>
          <a:blip r:embed="rId3"/>
          <a:stretch>
            <a:fillRect/>
          </a:stretch>
        </p:blipFill>
        <p:spPr>
          <a:xfrm>
            <a:off x="1281793" y="2849221"/>
            <a:ext cx="10118271" cy="3921808"/>
          </a:xfrm>
          <a:prstGeom prst="rect">
            <a:avLst/>
          </a:prstGeom>
        </p:spPr>
      </p:pic>
    </p:spTree>
    <p:extLst>
      <p:ext uri="{BB962C8B-B14F-4D97-AF65-F5344CB8AC3E}">
        <p14:creationId xmlns:p14="http://schemas.microsoft.com/office/powerpoint/2010/main" val="3274411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132E-BF12-490F-B582-6D71AEDCB20F}"/>
              </a:ext>
            </a:extLst>
          </p:cNvPr>
          <p:cNvSpPr>
            <a:spLocks noGrp="1"/>
          </p:cNvSpPr>
          <p:nvPr>
            <p:ph type="title"/>
          </p:nvPr>
        </p:nvSpPr>
        <p:spPr/>
        <p:txBody>
          <a:bodyPr>
            <a:normAutofit/>
          </a:bodyPr>
          <a:lstStyle/>
          <a:p>
            <a:r>
              <a:rPr lang="en-US" sz="4000" b="1">
                <a:latin typeface="Colonna MT"/>
              </a:rPr>
              <a:t>Conclusion</a:t>
            </a:r>
          </a:p>
        </p:txBody>
      </p:sp>
      <p:sp>
        <p:nvSpPr>
          <p:cNvPr id="5" name="Content Placeholder 4">
            <a:extLst>
              <a:ext uri="{FF2B5EF4-FFF2-40B4-BE49-F238E27FC236}">
                <a16:creationId xmlns:a16="http://schemas.microsoft.com/office/drawing/2014/main" id="{60066C5A-6150-40E6-B4AF-B070A558245F}"/>
              </a:ext>
            </a:extLst>
          </p:cNvPr>
          <p:cNvSpPr>
            <a:spLocks noGrp="1"/>
          </p:cNvSpPr>
          <p:nvPr>
            <p:ph idx="1"/>
          </p:nvPr>
        </p:nvSpPr>
        <p:spPr>
          <a:xfrm>
            <a:off x="10432762" y="5146853"/>
            <a:ext cx="1178045" cy="711946"/>
          </a:xfrm>
        </p:spPr>
        <p:txBody>
          <a:bodyPr/>
          <a:lstStyle/>
          <a:p>
            <a:pPr marL="305435" indent="-305435"/>
            <a:endParaRPr lang="en-US"/>
          </a:p>
        </p:txBody>
      </p:sp>
      <p:sp>
        <p:nvSpPr>
          <p:cNvPr id="4" name="TextBox 3">
            <a:extLst>
              <a:ext uri="{FF2B5EF4-FFF2-40B4-BE49-F238E27FC236}">
                <a16:creationId xmlns:a16="http://schemas.microsoft.com/office/drawing/2014/main" id="{3C3652A9-E130-47F5-BA19-BF70F173B2DC}"/>
              </a:ext>
            </a:extLst>
          </p:cNvPr>
          <p:cNvSpPr txBox="1"/>
          <p:nvPr/>
        </p:nvSpPr>
        <p:spPr>
          <a:xfrm>
            <a:off x="778329" y="2002972"/>
            <a:ext cx="1059452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latin typeface="Calibri"/>
                <a:cs typeface="Calibri"/>
              </a:rPr>
              <a:t>We performed data pre-processing and used NLTK WordNet Lemmatizer to lemmatize the sentences. We used TF-IDF Vectorizer to change the text of our review to numerical data. Post this, we implemented different Supervised Machine learning algorithms to check how well these models can learn from the training dataset and able to make correctpredictions on the test dataset.</a:t>
            </a:r>
          </a:p>
          <a:p>
            <a:pPr algn="just"/>
            <a:r>
              <a:rPr lang="en-US" sz="2400" b="1">
                <a:latin typeface="Calibri"/>
                <a:cs typeface="Calibri"/>
              </a:rPr>
              <a:t>Out of all the 6 models which we used in this project; Multinomial Naïve Bayes turns out to be best among them with 87.4% predict probability score.</a:t>
            </a:r>
          </a:p>
          <a:p>
            <a:pPr algn="just"/>
            <a:r>
              <a:rPr lang="en-US" sz="2400" b="1">
                <a:latin typeface="Calibri"/>
                <a:cs typeface="Calibri"/>
              </a:rPr>
              <a:t>We cross-validated this by running the model for our own reviews and got the desired output.</a:t>
            </a:r>
          </a:p>
        </p:txBody>
      </p:sp>
    </p:spTree>
    <p:extLst>
      <p:ext uri="{BB962C8B-B14F-4D97-AF65-F5344CB8AC3E}">
        <p14:creationId xmlns:p14="http://schemas.microsoft.com/office/powerpoint/2010/main" val="3529445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103B346-FC4C-4884-B630-FF66DF23E5C9}"/>
              </a:ext>
            </a:extLst>
          </p:cNvPr>
          <p:cNvPicPr>
            <a:picLocks noChangeAspect="1"/>
          </p:cNvPicPr>
          <p:nvPr/>
        </p:nvPicPr>
        <p:blipFill>
          <a:blip r:embed="rId2"/>
          <a:stretch>
            <a:fillRect/>
          </a:stretch>
        </p:blipFill>
        <p:spPr>
          <a:xfrm>
            <a:off x="994229" y="1065852"/>
            <a:ext cx="10653485" cy="5294477"/>
          </a:xfrm>
          <a:prstGeom prst="rect">
            <a:avLst/>
          </a:prstGeom>
        </p:spPr>
      </p:pic>
    </p:spTree>
    <p:extLst>
      <p:ext uri="{BB962C8B-B14F-4D97-AF65-F5344CB8AC3E}">
        <p14:creationId xmlns:p14="http://schemas.microsoft.com/office/powerpoint/2010/main" val="2613571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49B6-3BFA-468F-ABD8-BFF5F399B409}"/>
              </a:ext>
            </a:extLst>
          </p:cNvPr>
          <p:cNvSpPr>
            <a:spLocks noGrp="1"/>
          </p:cNvSpPr>
          <p:nvPr>
            <p:ph type="title"/>
          </p:nvPr>
        </p:nvSpPr>
        <p:spPr/>
        <p:txBody>
          <a:bodyPr>
            <a:normAutofit/>
          </a:bodyPr>
          <a:lstStyle/>
          <a:p>
            <a:r>
              <a:rPr lang="en-US" sz="4000" b="1" dirty="0" err="1">
                <a:latin typeface="Colonna MT"/>
              </a:rPr>
              <a:t>Refereneces</a:t>
            </a:r>
            <a:endParaRPr lang="en-US" sz="4000" b="1">
              <a:latin typeface="Colonna MT"/>
            </a:endParaRPr>
          </a:p>
        </p:txBody>
      </p:sp>
      <p:sp>
        <p:nvSpPr>
          <p:cNvPr id="3" name="TextBox 2">
            <a:extLst>
              <a:ext uri="{FF2B5EF4-FFF2-40B4-BE49-F238E27FC236}">
                <a16:creationId xmlns:a16="http://schemas.microsoft.com/office/drawing/2014/main" id="{1071A0A9-48E3-4A5F-9301-C78409FEA687}"/>
              </a:ext>
            </a:extLst>
          </p:cNvPr>
          <p:cNvSpPr txBox="1"/>
          <p:nvPr/>
        </p:nvSpPr>
        <p:spPr>
          <a:xfrm>
            <a:off x="757918" y="2261507"/>
            <a:ext cx="10669360"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Calibri"/>
            </a:endParaRPr>
          </a:p>
          <a:p>
            <a:r>
              <a:rPr lang="en-US" dirty="0">
                <a:cs typeface="Calibri"/>
                <a:hlinkClick r:id="rId2"/>
              </a:rPr>
              <a:t>https://www.analyticsvidhya.com/blog/2015/12/improve-machine-learning-results/</a:t>
            </a:r>
          </a:p>
          <a:p>
            <a:endParaRPr lang="en-US" dirty="0">
              <a:cs typeface="Calibri"/>
            </a:endParaRPr>
          </a:p>
          <a:p>
            <a:r>
              <a:rPr lang="en-US" dirty="0">
                <a:cs typeface="Calibri"/>
                <a:hlinkClick r:id="rId3"/>
              </a:rPr>
              <a:t>https://towardsdatascience.com/improving-random-forest-in-python-part-1-893916666cd</a:t>
            </a:r>
          </a:p>
          <a:p>
            <a:endParaRPr lang="en-US" dirty="0">
              <a:cs typeface="Calibri"/>
            </a:endParaRPr>
          </a:p>
          <a:p>
            <a:r>
              <a:rPr lang="en-US" dirty="0">
                <a:cs typeface="Calibri"/>
                <a:hlinkClick r:id="rId4"/>
              </a:rPr>
              <a:t>https://towardsdatascience.com/machine-learning-basics-with-the-k-nearest-neighbors-algorithm-6a6e71d01761</a:t>
            </a:r>
          </a:p>
          <a:p>
            <a:endParaRPr lang="en-US" dirty="0">
              <a:cs typeface="Calibri"/>
            </a:endParaRPr>
          </a:p>
          <a:p>
            <a:r>
              <a:rPr lang="en-US" dirty="0">
                <a:cs typeface="Calibri"/>
                <a:hlinkClick r:id="rId5"/>
              </a:rPr>
              <a:t>https://medium.com/capital-one-tech/k-nearest-neighbors-knn-algorithm-for-machine-learning-e883219c8f26</a:t>
            </a:r>
          </a:p>
          <a:p>
            <a:endParaRPr lang="en-US" dirty="0">
              <a:cs typeface="Calibri"/>
            </a:endParaRPr>
          </a:p>
          <a:p>
            <a:r>
              <a:rPr lang="en-US" dirty="0">
                <a:cs typeface="Calibri"/>
                <a:hlinkClick r:id="rId6"/>
              </a:rPr>
              <a:t>https://medium.com/@penggongting/implementing-decision-tree-from-scratch-in-python-c732e7c69aea</a:t>
            </a:r>
          </a:p>
          <a:p>
            <a:endParaRPr lang="en-US" dirty="0">
              <a:cs typeface="Calibri"/>
            </a:endParaRPr>
          </a:p>
          <a:p>
            <a:r>
              <a:rPr lang="en-US" dirty="0">
                <a:hlinkClick r:id="rId7"/>
              </a:rPr>
              <a:t>https://www.datacamp.com/community/tutorials/text-analytics-beginners-nltk</a:t>
            </a:r>
          </a:p>
        </p:txBody>
      </p:sp>
    </p:spTree>
    <p:extLst>
      <p:ext uri="{BB962C8B-B14F-4D97-AF65-F5344CB8AC3E}">
        <p14:creationId xmlns:p14="http://schemas.microsoft.com/office/powerpoint/2010/main" val="2350488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B91E-B227-4FDE-9F82-B84EC188DD5C}"/>
              </a:ext>
            </a:extLst>
          </p:cNvPr>
          <p:cNvSpPr>
            <a:spLocks noGrp="1"/>
          </p:cNvSpPr>
          <p:nvPr>
            <p:ph type="title"/>
          </p:nvPr>
        </p:nvSpPr>
        <p:spPr/>
        <p:txBody>
          <a:bodyPr>
            <a:normAutofit/>
          </a:bodyPr>
          <a:lstStyle/>
          <a:p>
            <a:r>
              <a:rPr lang="en-US" sz="4000" b="1">
                <a:latin typeface="Colonna MT"/>
              </a:rPr>
              <a:t>ALGORITHMS USED</a:t>
            </a:r>
          </a:p>
        </p:txBody>
      </p:sp>
      <p:sp>
        <p:nvSpPr>
          <p:cNvPr id="3" name="Content Placeholder 2">
            <a:extLst>
              <a:ext uri="{FF2B5EF4-FFF2-40B4-BE49-F238E27FC236}">
                <a16:creationId xmlns:a16="http://schemas.microsoft.com/office/drawing/2014/main" id="{C3C737D0-3827-4107-90AE-82F5E849AA27}"/>
              </a:ext>
            </a:extLst>
          </p:cNvPr>
          <p:cNvSpPr>
            <a:spLocks noGrp="1"/>
          </p:cNvSpPr>
          <p:nvPr>
            <p:ph idx="1"/>
          </p:nvPr>
        </p:nvSpPr>
        <p:spPr/>
        <p:txBody>
          <a:bodyPr/>
          <a:lstStyle/>
          <a:p>
            <a:pPr marL="305435" indent="-305435">
              <a:buFont typeface="Wingdings 2"/>
              <a:buChar char=""/>
            </a:pPr>
            <a:r>
              <a:rPr lang="en-US" sz="2400" b="1">
                <a:latin typeface="Calibri"/>
                <a:ea typeface="+mn-lt"/>
                <a:cs typeface="+mn-lt"/>
              </a:rPr>
              <a:t>Multinomial Naïve Bayes</a:t>
            </a:r>
            <a:endParaRPr lang="en-US" sz="2400" b="1">
              <a:latin typeface="Calibri"/>
              <a:cs typeface="Calibri"/>
            </a:endParaRPr>
          </a:p>
          <a:p>
            <a:pPr marL="305435" indent="-305435">
              <a:buFont typeface="Wingdings 2"/>
              <a:buChar char=""/>
            </a:pPr>
            <a:r>
              <a:rPr lang="en-US" sz="2400" b="1">
                <a:latin typeface="Calibri"/>
                <a:ea typeface="+mn-lt"/>
                <a:cs typeface="+mn-lt"/>
              </a:rPr>
              <a:t>Random Forest</a:t>
            </a:r>
            <a:endParaRPr lang="en-US" sz="2400" b="1">
              <a:latin typeface="Calibri"/>
              <a:cs typeface="Calibri"/>
            </a:endParaRPr>
          </a:p>
          <a:p>
            <a:pPr marL="305435" indent="-305435">
              <a:buFont typeface="Wingdings 2"/>
              <a:buChar char=""/>
            </a:pPr>
            <a:r>
              <a:rPr lang="en-US" sz="2400" b="1">
                <a:latin typeface="Calibri"/>
                <a:ea typeface="+mn-lt"/>
                <a:cs typeface="+mn-lt"/>
              </a:rPr>
              <a:t>Decision Tree</a:t>
            </a:r>
            <a:endParaRPr lang="en-US" sz="2400" b="1">
              <a:latin typeface="Calibri"/>
              <a:cs typeface="Calibri"/>
            </a:endParaRPr>
          </a:p>
          <a:p>
            <a:pPr marL="305435" indent="-305435">
              <a:buFont typeface="Wingdings 2"/>
              <a:buChar char=""/>
            </a:pPr>
            <a:r>
              <a:rPr lang="en-US" sz="2400" b="1">
                <a:latin typeface="Calibri"/>
                <a:ea typeface="+mn-lt"/>
                <a:cs typeface="+mn-lt"/>
              </a:rPr>
              <a:t>Logistic Regression</a:t>
            </a:r>
            <a:endParaRPr lang="en-US" sz="2400" b="1">
              <a:latin typeface="Calibri"/>
              <a:cs typeface="Calibri"/>
            </a:endParaRPr>
          </a:p>
          <a:p>
            <a:pPr marL="305435" indent="-305435">
              <a:buFont typeface="Wingdings 2"/>
              <a:buChar char=""/>
            </a:pPr>
            <a:r>
              <a:rPr lang="en-US" sz="2400" b="1">
                <a:latin typeface="Calibri"/>
                <a:ea typeface="+mn-lt"/>
                <a:cs typeface="+mn-lt"/>
              </a:rPr>
              <a:t>Support Vector Machines (SVM)</a:t>
            </a:r>
            <a:endParaRPr lang="en-US" sz="2400" b="1">
              <a:latin typeface="Calibri"/>
              <a:cs typeface="Calibri"/>
            </a:endParaRPr>
          </a:p>
          <a:p>
            <a:pPr marL="305435" indent="-305435">
              <a:buFont typeface="Wingdings 2"/>
              <a:buChar char=""/>
            </a:pPr>
            <a:r>
              <a:rPr lang="en-US" sz="2400" b="1">
                <a:latin typeface="Calibri"/>
                <a:ea typeface="+mn-lt"/>
                <a:cs typeface="+mn-lt"/>
              </a:rPr>
              <a:t>k-Nearest Neighbors (KNN)</a:t>
            </a:r>
            <a:endParaRPr lang="en-US" sz="2400" b="1">
              <a:latin typeface="Calibri"/>
              <a:cs typeface="Calibri"/>
            </a:endParaRPr>
          </a:p>
        </p:txBody>
      </p:sp>
    </p:spTree>
    <p:extLst>
      <p:ext uri="{BB962C8B-B14F-4D97-AF65-F5344CB8AC3E}">
        <p14:creationId xmlns:p14="http://schemas.microsoft.com/office/powerpoint/2010/main" val="2476875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sz="3200" b="1">
                <a:solidFill>
                  <a:srgbClr val="FFFFFF"/>
                </a:solidFill>
              </a:rPr>
              <a:t>Thank You !</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a:solidFill>
                <a:schemeClr val="bg2"/>
              </a:solidFill>
            </a:endParaRPr>
          </a:p>
          <a:p>
            <a:endParaRPr lang="en-US">
              <a:solidFill>
                <a:schemeClr val="bg2"/>
              </a:solidFill>
            </a:endParaRPr>
          </a:p>
          <a:p>
            <a:endParaRPr lang="en-US">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1750-37BB-4BB2-9A59-AB55565173B5}"/>
              </a:ext>
            </a:extLst>
          </p:cNvPr>
          <p:cNvSpPr>
            <a:spLocks noGrp="1"/>
          </p:cNvSpPr>
          <p:nvPr>
            <p:ph type="title"/>
          </p:nvPr>
        </p:nvSpPr>
        <p:spPr/>
        <p:txBody>
          <a:bodyPr>
            <a:normAutofit/>
          </a:bodyPr>
          <a:lstStyle/>
          <a:p>
            <a:r>
              <a:rPr lang="en-US" sz="4000" b="1">
                <a:latin typeface="Colonna MT"/>
              </a:rPr>
              <a:t>Dataset</a:t>
            </a:r>
            <a:endParaRPr lang="en-US"/>
          </a:p>
        </p:txBody>
      </p:sp>
      <p:sp>
        <p:nvSpPr>
          <p:cNvPr id="3" name="Content Placeholder 2">
            <a:extLst>
              <a:ext uri="{FF2B5EF4-FFF2-40B4-BE49-F238E27FC236}">
                <a16:creationId xmlns:a16="http://schemas.microsoft.com/office/drawing/2014/main" id="{D5F77E61-6767-4681-BDD4-B0C93D73A6FD}"/>
              </a:ext>
            </a:extLst>
          </p:cNvPr>
          <p:cNvSpPr>
            <a:spLocks noGrp="1"/>
          </p:cNvSpPr>
          <p:nvPr>
            <p:ph idx="1"/>
          </p:nvPr>
        </p:nvSpPr>
        <p:spPr/>
        <p:txBody>
          <a:bodyPr/>
          <a:lstStyle/>
          <a:p>
            <a:pPr marL="305435" indent="-305435" algn="just"/>
            <a:r>
              <a:rPr lang="en-US" sz="2400" b="1">
                <a:latin typeface="Calibri"/>
                <a:ea typeface="+mn-lt"/>
                <a:cs typeface="+mn-lt"/>
              </a:rPr>
              <a:t>Link: </a:t>
            </a:r>
            <a:r>
              <a:rPr lang="en-US" sz="2400" b="1">
                <a:latin typeface="Calibri"/>
                <a:ea typeface="+mn-lt"/>
                <a:cs typeface="+mn-lt"/>
                <a:hlinkClick r:id="rId2"/>
              </a:rPr>
              <a:t>https://nijianmo.github.io/amazon/index.html</a:t>
            </a:r>
            <a:endParaRPr lang="en-US" sz="2400" b="1">
              <a:latin typeface="Calibri"/>
              <a:ea typeface="+mn-lt"/>
              <a:cs typeface="+mn-lt"/>
            </a:endParaRPr>
          </a:p>
          <a:p>
            <a:pPr marL="305435" indent="-305435" algn="just"/>
            <a:r>
              <a:rPr lang="en-IN" sz="2400" b="1">
                <a:latin typeface="Calibri"/>
                <a:ea typeface="+mn-lt"/>
                <a:cs typeface="+mn-lt"/>
              </a:rPr>
              <a:t>This Dataset is an updated version of the </a:t>
            </a:r>
            <a:r>
              <a:rPr lang="en-IN" sz="2400" b="1" u="sng">
                <a:latin typeface="Calibri"/>
                <a:ea typeface="+mn-lt"/>
                <a:cs typeface="+mn-lt"/>
                <a:hlinkClick r:id="rId3"/>
              </a:rPr>
              <a:t>Amazon review dataset</a:t>
            </a:r>
            <a:r>
              <a:rPr lang="en-IN" sz="2400" b="1">
                <a:latin typeface="Calibri"/>
                <a:ea typeface="+mn-lt"/>
                <a:cs typeface="+mn-lt"/>
              </a:rPr>
              <a:t> released in 2014. Current data includes reviews in the range May 1996 - Oct 2018. We will be using “Amazon Fashion”, “Appliances” and “Prime Pantry” dataset for our project.</a:t>
            </a:r>
            <a:endParaRPr lang="en-US" sz="2400" b="1">
              <a:latin typeface="Calibri"/>
              <a:cs typeface="Calibri"/>
            </a:endParaRPr>
          </a:p>
          <a:p>
            <a:pPr marL="305435" indent="-305435" algn="just"/>
            <a:endParaRPr lang="en-US" b="1"/>
          </a:p>
        </p:txBody>
      </p:sp>
    </p:spTree>
    <p:extLst>
      <p:ext uri="{BB962C8B-B14F-4D97-AF65-F5344CB8AC3E}">
        <p14:creationId xmlns:p14="http://schemas.microsoft.com/office/powerpoint/2010/main" val="2684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6543-14BE-425E-A51E-6D00254791D3}"/>
              </a:ext>
            </a:extLst>
          </p:cNvPr>
          <p:cNvSpPr>
            <a:spLocks noGrp="1"/>
          </p:cNvSpPr>
          <p:nvPr>
            <p:ph type="title"/>
          </p:nvPr>
        </p:nvSpPr>
        <p:spPr/>
        <p:txBody>
          <a:bodyPr>
            <a:normAutofit/>
          </a:bodyPr>
          <a:lstStyle/>
          <a:p>
            <a:r>
              <a:rPr lang="en-US" sz="4000" b="1">
                <a:latin typeface="Colonna MT"/>
                <a:ea typeface="+mj-lt"/>
                <a:cs typeface="+mj-lt"/>
              </a:rPr>
              <a:t>Columns in dataset</a:t>
            </a:r>
            <a:endParaRPr lang="en-US" sz="4000">
              <a:latin typeface="Colonna MT"/>
            </a:endParaRPr>
          </a:p>
        </p:txBody>
      </p:sp>
      <p:sp>
        <p:nvSpPr>
          <p:cNvPr id="3" name="Content Placeholder 2">
            <a:extLst>
              <a:ext uri="{FF2B5EF4-FFF2-40B4-BE49-F238E27FC236}">
                <a16:creationId xmlns:a16="http://schemas.microsoft.com/office/drawing/2014/main" id="{8439238D-92A6-4782-9AB8-3D6E920A0024}"/>
              </a:ext>
            </a:extLst>
          </p:cNvPr>
          <p:cNvSpPr>
            <a:spLocks noGrp="1"/>
          </p:cNvSpPr>
          <p:nvPr>
            <p:ph idx="1"/>
          </p:nvPr>
        </p:nvSpPr>
        <p:spPr>
          <a:xfrm>
            <a:off x="635620" y="2153281"/>
            <a:ext cx="11029615" cy="3678303"/>
          </a:xfrm>
        </p:spPr>
        <p:txBody>
          <a:bodyPr vert="horz" lIns="91440" tIns="45720" rIns="91440" bIns="45720" rtlCol="0" anchor="ctr">
            <a:noAutofit/>
          </a:bodyPr>
          <a:lstStyle/>
          <a:p>
            <a:pPr marL="0" indent="0" algn="just">
              <a:buNone/>
            </a:pPr>
            <a:endParaRPr lang="en-US" sz="2400" b="1">
              <a:latin typeface="Calibri"/>
              <a:cs typeface="Calibri"/>
            </a:endParaRPr>
          </a:p>
          <a:p>
            <a:pPr marL="305435" indent="-305435" algn="just"/>
            <a:r>
              <a:rPr lang="en-US" sz="2400" b="1" err="1">
                <a:latin typeface="Calibri"/>
                <a:ea typeface="+mn-lt"/>
                <a:cs typeface="+mn-lt"/>
              </a:rPr>
              <a:t>reviewerID</a:t>
            </a:r>
            <a:r>
              <a:rPr lang="en-US" sz="2400" b="1">
                <a:latin typeface="Calibri"/>
                <a:ea typeface="+mn-lt"/>
                <a:cs typeface="+mn-lt"/>
              </a:rPr>
              <a:t> - ID of the reviewer</a:t>
            </a:r>
            <a:endParaRPr lang="en-US" sz="2400" b="1">
              <a:latin typeface="Calibri"/>
              <a:cs typeface="Calibri"/>
            </a:endParaRPr>
          </a:p>
          <a:p>
            <a:pPr marL="305435" indent="-305435" algn="just"/>
            <a:r>
              <a:rPr lang="en-US" sz="2400" b="1" err="1">
                <a:latin typeface="Calibri"/>
                <a:ea typeface="+mn-lt"/>
                <a:cs typeface="+mn-lt"/>
              </a:rPr>
              <a:t>asin</a:t>
            </a:r>
            <a:r>
              <a:rPr lang="en-US" sz="2400" b="1">
                <a:latin typeface="Calibri"/>
                <a:ea typeface="+mn-lt"/>
                <a:cs typeface="+mn-lt"/>
              </a:rPr>
              <a:t> - ID of the product</a:t>
            </a:r>
            <a:endParaRPr lang="en-US" sz="2400" b="1">
              <a:latin typeface="Calibri"/>
              <a:cs typeface="Calibri"/>
            </a:endParaRPr>
          </a:p>
          <a:p>
            <a:pPr marL="305435" indent="-305435" algn="just"/>
            <a:r>
              <a:rPr lang="en-US" sz="2400" b="1" err="1">
                <a:latin typeface="Calibri"/>
                <a:ea typeface="+mn-lt"/>
                <a:cs typeface="+mn-lt"/>
              </a:rPr>
              <a:t>reviewerName</a:t>
            </a:r>
            <a:r>
              <a:rPr lang="en-US" sz="2400" b="1">
                <a:latin typeface="Calibri"/>
                <a:ea typeface="+mn-lt"/>
                <a:cs typeface="+mn-lt"/>
              </a:rPr>
              <a:t> - Name of the reviewer</a:t>
            </a:r>
            <a:endParaRPr lang="en-US" sz="2400" b="1">
              <a:latin typeface="Calibri"/>
              <a:cs typeface="Calibri"/>
            </a:endParaRPr>
          </a:p>
          <a:p>
            <a:pPr marL="305435" indent="-305435" algn="just"/>
            <a:r>
              <a:rPr lang="en-US" sz="2400" b="1">
                <a:latin typeface="Calibri"/>
                <a:ea typeface="+mn-lt"/>
                <a:cs typeface="+mn-lt"/>
              </a:rPr>
              <a:t>helpful - Helpfulness rating of the review</a:t>
            </a:r>
            <a:endParaRPr lang="en-US" sz="2400" b="1">
              <a:latin typeface="Calibri"/>
              <a:cs typeface="Calibri"/>
            </a:endParaRPr>
          </a:p>
          <a:p>
            <a:pPr marL="305435" indent="-305435" algn="just"/>
            <a:r>
              <a:rPr lang="en-US" sz="2400" b="1" err="1">
                <a:latin typeface="Calibri"/>
                <a:ea typeface="+mn-lt"/>
                <a:cs typeface="+mn-lt"/>
              </a:rPr>
              <a:t>reviewText</a:t>
            </a:r>
            <a:r>
              <a:rPr lang="en-US" sz="2400" b="1">
                <a:latin typeface="Calibri"/>
                <a:ea typeface="+mn-lt"/>
                <a:cs typeface="+mn-lt"/>
              </a:rPr>
              <a:t> - Text of the review</a:t>
            </a:r>
            <a:endParaRPr lang="en-US" sz="2400" b="1">
              <a:latin typeface="Calibri"/>
              <a:cs typeface="Calibri"/>
            </a:endParaRPr>
          </a:p>
          <a:p>
            <a:pPr marL="305435" indent="-305435" algn="just"/>
            <a:r>
              <a:rPr lang="en-US" sz="2400" b="1">
                <a:latin typeface="Calibri"/>
                <a:ea typeface="+mn-lt"/>
                <a:cs typeface="+mn-lt"/>
              </a:rPr>
              <a:t>overall - rating of the product</a:t>
            </a:r>
            <a:endParaRPr lang="en-US" sz="2400" b="1">
              <a:latin typeface="Calibri"/>
              <a:cs typeface="Calibri"/>
            </a:endParaRPr>
          </a:p>
          <a:p>
            <a:pPr marL="305435" indent="-305435" algn="just"/>
            <a:r>
              <a:rPr lang="en-US" sz="2400" b="1">
                <a:latin typeface="Calibri"/>
                <a:ea typeface="+mn-lt"/>
                <a:cs typeface="+mn-lt"/>
              </a:rPr>
              <a:t>summary - summary of the review</a:t>
            </a:r>
            <a:endParaRPr lang="en-US" sz="2400" b="1">
              <a:latin typeface="Calibri"/>
              <a:cs typeface="Calibri"/>
            </a:endParaRPr>
          </a:p>
          <a:p>
            <a:pPr marL="305435" indent="-305435" algn="just"/>
            <a:r>
              <a:rPr lang="en-US" sz="2400" b="1" err="1">
                <a:latin typeface="Calibri"/>
                <a:ea typeface="+mn-lt"/>
                <a:cs typeface="+mn-lt"/>
              </a:rPr>
              <a:t>unixReviewTime</a:t>
            </a:r>
            <a:r>
              <a:rPr lang="en-US" sz="2400" b="1">
                <a:latin typeface="Calibri"/>
                <a:ea typeface="+mn-lt"/>
                <a:cs typeface="+mn-lt"/>
              </a:rPr>
              <a:t> - time of the review </a:t>
            </a:r>
            <a:endParaRPr lang="en-US" sz="2400" b="1">
              <a:latin typeface="Calibri"/>
              <a:cs typeface="Calibri"/>
            </a:endParaRPr>
          </a:p>
          <a:p>
            <a:pPr marL="305435" indent="-305435" algn="just"/>
            <a:r>
              <a:rPr lang="en-US" sz="2400" b="1" err="1">
                <a:latin typeface="Calibri"/>
                <a:ea typeface="+mn-lt"/>
                <a:cs typeface="+mn-lt"/>
              </a:rPr>
              <a:t>reviewTime</a:t>
            </a:r>
            <a:r>
              <a:rPr lang="en-US" sz="2400" b="1">
                <a:latin typeface="Calibri"/>
                <a:ea typeface="+mn-lt"/>
                <a:cs typeface="+mn-lt"/>
              </a:rPr>
              <a:t> - time of the review</a:t>
            </a:r>
            <a:endParaRPr lang="en-US" sz="2400" b="1">
              <a:latin typeface="Calibri"/>
              <a:cs typeface="Calibri"/>
            </a:endParaRPr>
          </a:p>
        </p:txBody>
      </p:sp>
    </p:spTree>
    <p:extLst>
      <p:ext uri="{BB962C8B-B14F-4D97-AF65-F5344CB8AC3E}">
        <p14:creationId xmlns:p14="http://schemas.microsoft.com/office/powerpoint/2010/main" val="377451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BEDB-9962-4A92-9DB8-871D5A0BDD11}"/>
              </a:ext>
            </a:extLst>
          </p:cNvPr>
          <p:cNvSpPr>
            <a:spLocks noGrp="1"/>
          </p:cNvSpPr>
          <p:nvPr>
            <p:ph type="title"/>
          </p:nvPr>
        </p:nvSpPr>
        <p:spPr/>
        <p:txBody>
          <a:bodyPr>
            <a:normAutofit/>
          </a:bodyPr>
          <a:lstStyle/>
          <a:p>
            <a:r>
              <a:rPr lang="en-US" sz="4000" b="1">
                <a:latin typeface="Colonna MT"/>
                <a:ea typeface="+mj-lt"/>
                <a:cs typeface="+mj-lt"/>
              </a:rPr>
              <a:t>Importing Data</a:t>
            </a:r>
            <a:endParaRPr lang="en-US" sz="4000">
              <a:latin typeface="Colonna MT"/>
            </a:endParaRPr>
          </a:p>
        </p:txBody>
      </p:sp>
      <p:sp>
        <p:nvSpPr>
          <p:cNvPr id="3" name="Content Placeholder 2">
            <a:extLst>
              <a:ext uri="{FF2B5EF4-FFF2-40B4-BE49-F238E27FC236}">
                <a16:creationId xmlns:a16="http://schemas.microsoft.com/office/drawing/2014/main" id="{49B6ED53-C41E-4025-BC8B-F7430DEC4A91}"/>
              </a:ext>
            </a:extLst>
          </p:cNvPr>
          <p:cNvSpPr>
            <a:spLocks noGrp="1"/>
          </p:cNvSpPr>
          <p:nvPr>
            <p:ph idx="1"/>
          </p:nvPr>
        </p:nvSpPr>
        <p:spPr>
          <a:xfrm>
            <a:off x="624735" y="1904725"/>
            <a:ext cx="11029615" cy="3678303"/>
          </a:xfrm>
        </p:spPr>
        <p:txBody>
          <a:bodyPr vert="horz" lIns="91440" tIns="45720" rIns="91440" bIns="45720" rtlCol="0" anchor="t">
            <a:normAutofit/>
          </a:bodyPr>
          <a:lstStyle/>
          <a:p>
            <a:pPr marL="0" indent="0" algn="just">
              <a:buNone/>
            </a:pPr>
            <a:r>
              <a:rPr lang="en-US" sz="2400" b="1">
                <a:latin typeface="Calibri"/>
                <a:ea typeface="+mn-lt"/>
                <a:cs typeface="+mn-lt"/>
              </a:rPr>
              <a:t>The raw files which we used for this project was in JSON format. We downloaded 3 JSON files from the source and stored them in a local path. Then, we used the “</a:t>
            </a:r>
            <a:r>
              <a:rPr lang="en-US" sz="2400" b="1" i="1" err="1">
                <a:latin typeface="Calibri"/>
                <a:ea typeface="+mn-lt"/>
                <a:cs typeface="+mn-lt"/>
              </a:rPr>
              <a:t>read_json</a:t>
            </a:r>
            <a:r>
              <a:rPr lang="en-US" sz="2400" b="1">
                <a:latin typeface="Calibri"/>
                <a:ea typeface="+mn-lt"/>
                <a:cs typeface="+mn-lt"/>
              </a:rPr>
              <a:t>” feature of pandas to import these file in </a:t>
            </a:r>
            <a:r>
              <a:rPr lang="en-US" sz="2400" b="1" err="1">
                <a:latin typeface="Calibri"/>
                <a:ea typeface="+mn-lt"/>
                <a:cs typeface="+mn-lt"/>
              </a:rPr>
              <a:t>DataFrame</a:t>
            </a:r>
            <a:r>
              <a:rPr lang="en-US" sz="2400" b="1">
                <a:latin typeface="Calibri"/>
                <a:ea typeface="+mn-lt"/>
                <a:cs typeface="+mn-lt"/>
              </a:rPr>
              <a:t>.</a:t>
            </a:r>
            <a:endParaRPr lang="en-US"/>
          </a:p>
          <a:p>
            <a:pPr marL="0" indent="0" algn="just">
              <a:buNone/>
            </a:pPr>
            <a:endParaRPr lang="en-US" sz="2400" b="1">
              <a:latin typeface="Calibri"/>
              <a:cs typeface="Calibri"/>
            </a:endParaRPr>
          </a:p>
          <a:p>
            <a:pPr marL="305435" indent="-305435" algn="just"/>
            <a:endParaRPr lang="en-US" sz="2400" b="1">
              <a:latin typeface="Calibri"/>
              <a:cs typeface="Calibri"/>
            </a:endParaRPr>
          </a:p>
        </p:txBody>
      </p:sp>
      <p:pic>
        <p:nvPicPr>
          <p:cNvPr id="6" name="Picture 6" descr="A screen shot of a smart phone&#10;&#10;Description generated with very high confidence">
            <a:extLst>
              <a:ext uri="{FF2B5EF4-FFF2-40B4-BE49-F238E27FC236}">
                <a16:creationId xmlns:a16="http://schemas.microsoft.com/office/drawing/2014/main" id="{634A55A7-DBC5-4090-87E7-793BAF6C648F}"/>
              </a:ext>
            </a:extLst>
          </p:cNvPr>
          <p:cNvPicPr>
            <a:picLocks noChangeAspect="1"/>
          </p:cNvPicPr>
          <p:nvPr/>
        </p:nvPicPr>
        <p:blipFill>
          <a:blip r:embed="rId2"/>
          <a:stretch>
            <a:fillRect/>
          </a:stretch>
        </p:blipFill>
        <p:spPr>
          <a:xfrm>
            <a:off x="1081315" y="3110206"/>
            <a:ext cx="10218056" cy="3678329"/>
          </a:xfrm>
          <a:prstGeom prst="rect">
            <a:avLst/>
          </a:prstGeom>
        </p:spPr>
      </p:pic>
    </p:spTree>
    <p:extLst>
      <p:ext uri="{BB962C8B-B14F-4D97-AF65-F5344CB8AC3E}">
        <p14:creationId xmlns:p14="http://schemas.microsoft.com/office/powerpoint/2010/main" val="280547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C2FE-AF60-42B2-AF5A-DCC8164FEFFA}"/>
              </a:ext>
            </a:extLst>
          </p:cNvPr>
          <p:cNvSpPr>
            <a:spLocks noGrp="1"/>
          </p:cNvSpPr>
          <p:nvPr>
            <p:ph type="title"/>
          </p:nvPr>
        </p:nvSpPr>
        <p:spPr/>
        <p:txBody>
          <a:bodyPr>
            <a:normAutofit/>
          </a:bodyPr>
          <a:lstStyle/>
          <a:p>
            <a:r>
              <a:rPr lang="en-US" sz="4000" b="1">
                <a:latin typeface="Colonna MT"/>
              </a:rPr>
              <a:t>DATA PRE-PROCESSING</a:t>
            </a:r>
          </a:p>
        </p:txBody>
      </p:sp>
      <p:sp>
        <p:nvSpPr>
          <p:cNvPr id="3" name="Content Placeholder 2">
            <a:extLst>
              <a:ext uri="{FF2B5EF4-FFF2-40B4-BE49-F238E27FC236}">
                <a16:creationId xmlns:a16="http://schemas.microsoft.com/office/drawing/2014/main" id="{0595C540-09F4-4BCB-8CBE-A286F7BF229F}"/>
              </a:ext>
            </a:extLst>
          </p:cNvPr>
          <p:cNvSpPr>
            <a:spLocks noGrp="1"/>
          </p:cNvSpPr>
          <p:nvPr>
            <p:ph idx="1"/>
          </p:nvPr>
        </p:nvSpPr>
        <p:spPr>
          <a:xfrm>
            <a:off x="581192" y="1875696"/>
            <a:ext cx="11029615" cy="3983103"/>
          </a:xfrm>
        </p:spPr>
        <p:txBody>
          <a:bodyPr vert="horz" lIns="91440" tIns="45720" rIns="91440" bIns="45720" rtlCol="0" anchor="t">
            <a:normAutofit/>
          </a:bodyPr>
          <a:lstStyle/>
          <a:p>
            <a:pPr marL="0" indent="0" algn="just">
              <a:buNone/>
            </a:pPr>
            <a:r>
              <a:rPr lang="en-IN" sz="2400" b="1">
                <a:latin typeface="Calibri"/>
                <a:ea typeface="+mn-lt"/>
                <a:cs typeface="+mn-lt"/>
              </a:rPr>
              <a:t>After viewing the general information, we observed below points:</a:t>
            </a:r>
            <a:r>
              <a:rPr lang="en-US" sz="2400" b="1">
                <a:latin typeface="Calibri"/>
                <a:ea typeface="+mn-lt"/>
                <a:cs typeface="+mn-lt"/>
              </a:rPr>
              <a:t> </a:t>
            </a:r>
            <a:endParaRPr lang="en-US" sz="2400" b="1">
              <a:latin typeface="Calibri"/>
              <a:ea typeface="+mn-lt"/>
              <a:cs typeface="Calibri"/>
            </a:endParaRPr>
          </a:p>
          <a:p>
            <a:pPr marL="305435" indent="-305435" algn="just"/>
            <a:r>
              <a:rPr lang="en-US" sz="2400" b="1">
                <a:latin typeface="Calibri"/>
                <a:ea typeface="+mn-lt"/>
                <a:cs typeface="+mn-lt"/>
              </a:rPr>
              <a:t>The columns "</a:t>
            </a:r>
            <a:r>
              <a:rPr lang="en-US" sz="2400" b="1" err="1">
                <a:latin typeface="Calibri"/>
                <a:ea typeface="+mn-lt"/>
                <a:cs typeface="+mn-lt"/>
              </a:rPr>
              <a:t>reviewText</a:t>
            </a:r>
            <a:r>
              <a:rPr lang="en-US" sz="2400" b="1">
                <a:latin typeface="Calibri"/>
                <a:ea typeface="+mn-lt"/>
                <a:cs typeface="+mn-lt"/>
              </a:rPr>
              <a:t>" &amp; "summary" appears to be the sentiments that we will be using for this analysis project </a:t>
            </a:r>
            <a:endParaRPr lang="en-US" sz="2400" b="1">
              <a:latin typeface="Calibri"/>
              <a:cs typeface="Calibri"/>
            </a:endParaRPr>
          </a:p>
          <a:p>
            <a:pPr marL="305435" indent="-305435" algn="just"/>
            <a:r>
              <a:rPr lang="en-US" sz="2400" b="1">
                <a:latin typeface="Calibri"/>
                <a:ea typeface="+mn-lt"/>
                <a:cs typeface="+mn-lt"/>
              </a:rPr>
              <a:t>There aren't any other column to determine if the review is positive or negative. We will have to use the column "overall" as a road map. </a:t>
            </a:r>
          </a:p>
          <a:p>
            <a:pPr marL="305435" indent="-305435" algn="just"/>
            <a:endParaRPr lang="en-US" sz="2400" b="1">
              <a:latin typeface="Calibri"/>
              <a:cs typeface="Calibri"/>
            </a:endParaRPr>
          </a:p>
        </p:txBody>
      </p:sp>
      <p:pic>
        <p:nvPicPr>
          <p:cNvPr id="4" name="Picture 4" descr="A black and silver text on a screen&#10;&#10;Description generated with high confidence">
            <a:extLst>
              <a:ext uri="{FF2B5EF4-FFF2-40B4-BE49-F238E27FC236}">
                <a16:creationId xmlns:a16="http://schemas.microsoft.com/office/drawing/2014/main" id="{14936268-13EC-4EFA-A095-3A9610AB7446}"/>
              </a:ext>
            </a:extLst>
          </p:cNvPr>
          <p:cNvPicPr>
            <a:picLocks noChangeAspect="1"/>
          </p:cNvPicPr>
          <p:nvPr/>
        </p:nvPicPr>
        <p:blipFill>
          <a:blip r:embed="rId2"/>
          <a:stretch>
            <a:fillRect/>
          </a:stretch>
        </p:blipFill>
        <p:spPr>
          <a:xfrm>
            <a:off x="580573" y="4174323"/>
            <a:ext cx="11146969" cy="2573354"/>
          </a:xfrm>
          <a:prstGeom prst="rect">
            <a:avLst/>
          </a:prstGeom>
        </p:spPr>
      </p:pic>
    </p:spTree>
    <p:extLst>
      <p:ext uri="{BB962C8B-B14F-4D97-AF65-F5344CB8AC3E}">
        <p14:creationId xmlns:p14="http://schemas.microsoft.com/office/powerpoint/2010/main" val="8694863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21BF1A-59D3-4E19-9B95-2FD4309AC3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50</Slides>
  <Notes>2</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Dividend</vt:lpstr>
      <vt:lpstr>Sentimental Analysis of Amazon Products Database</vt:lpstr>
      <vt:lpstr>OVERVIEW</vt:lpstr>
      <vt:lpstr>Objectives</vt:lpstr>
      <vt:lpstr>The flow of code</vt:lpstr>
      <vt:lpstr>ALGORITHMS USED</vt:lpstr>
      <vt:lpstr>Dataset</vt:lpstr>
      <vt:lpstr>Columns in dataset</vt:lpstr>
      <vt:lpstr>Importing Data</vt:lpstr>
      <vt:lpstr>DATA PRE-PROCESSING</vt:lpstr>
      <vt:lpstr>PowerPoint Presentation</vt:lpstr>
      <vt:lpstr>Pie-chart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Refereneces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dividend design</dc:title>
  <dc:creator/>
  <cp:revision>130</cp:revision>
  <dcterms:created xsi:type="dcterms:W3CDTF">2019-12-01T10:19:42Z</dcterms:created>
  <dcterms:modified xsi:type="dcterms:W3CDTF">2019-12-02T02:17:16Z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